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8" r:id="rId2"/>
    <p:sldId id="268" r:id="rId3"/>
    <p:sldId id="262" r:id="rId4"/>
    <p:sldId id="263" r:id="rId5"/>
    <p:sldId id="272" r:id="rId6"/>
    <p:sldId id="275" r:id="rId7"/>
    <p:sldId id="276" r:id="rId8"/>
    <p:sldId id="277" r:id="rId9"/>
    <p:sldId id="278" r:id="rId10"/>
    <p:sldId id="271" r:id="rId11"/>
    <p:sldId id="267" r:id="rId12"/>
    <p:sldId id="273" r:id="rId13"/>
    <p:sldId id="269" r:id="rId14"/>
    <p:sldId id="270" r:id="rId15"/>
  </p:sldIdLst>
  <p:sldSz cx="7559675" cy="10691813"/>
  <p:notesSz cx="6858000" cy="9144000"/>
  <p:embeddedFontLst>
    <p:embeddedFont>
      <p:font typeface="Gothic A1 Black" panose="020B0600000101010101" charset="-127"/>
      <p:bold r:id="rId17"/>
    </p:embeddedFont>
    <p:embeddedFont>
      <p:font typeface="Pretendard ExtraBold" panose="02000903000000020004" pitchFamily="50" charset="-127"/>
      <p:bold r:id="rId18"/>
    </p:embeddedFont>
    <p:embeddedFont>
      <p:font typeface="Pretendard Medium" panose="02000603000000020004" pitchFamily="50" charset="-127"/>
      <p:regular r:id="rId19"/>
    </p:embeddedFont>
    <p:embeddedFont>
      <p:font typeface="Spoqa Han Sans Neo Medium" pitchFamily="2" charset="-127"/>
      <p:regular r:id="rId20"/>
    </p:embeddedFont>
    <p:embeddedFont>
      <p:font typeface="휴먼둥근헤드라인" panose="02030504000101010101" pitchFamily="18" charset="-127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338" userDrawn="1">
          <p15:clr>
            <a:srgbClr val="9AA0A6"/>
          </p15:clr>
        </p15:guide>
        <p15:guide id="2" pos="4536" userDrawn="1">
          <p15:clr>
            <a:srgbClr val="9AA0A6"/>
          </p15:clr>
        </p15:guide>
        <p15:guide id="3" orient="horz" pos="2302" userDrawn="1">
          <p15:clr>
            <a:srgbClr val="9AA0A6"/>
          </p15:clr>
        </p15:guide>
        <p15:guide id="4" pos="2925" userDrawn="1">
          <p15:clr>
            <a:srgbClr val="9AA0A6"/>
          </p15:clr>
        </p15:guide>
        <p15:guide id="5" orient="horz" pos="6361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1E2FE"/>
    <a:srgbClr val="FFFFFF"/>
    <a:srgbClr val="FEF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8" autoAdjust="0"/>
    <p:restoredTop sz="94626"/>
  </p:normalViewPr>
  <p:slideViewPr>
    <p:cSldViewPr snapToGrid="0">
      <p:cViewPr varScale="1">
        <p:scale>
          <a:sx n="69" d="100"/>
          <a:sy n="69" d="100"/>
        </p:scale>
        <p:origin x="2928" y="90"/>
      </p:cViewPr>
      <p:guideLst>
        <p:guide pos="1338"/>
        <p:guide pos="4536"/>
        <p:guide orient="horz" pos="2302"/>
        <p:guide pos="2925"/>
        <p:guide orient="horz" pos="63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17040" y="685800"/>
            <a:ext cx="242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5240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ffe762cc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ffe762cc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599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d8fae7b6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d8fae7b61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278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8fae7b6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8fae7b6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34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8fae7b6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8fae7b6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546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d8fae7b6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d8fae7b61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788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8fae7b6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8fae7b6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774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d42d14d4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d42d14d4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005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d8fae7b6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d8fae7b6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938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d8fae7b6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d8fae7b61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002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8fae7b6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8fae7b6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01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8fae7b6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8fae7b6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446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d8fae7b6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d8fae7b61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500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8fae7b6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8fae7b6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920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8fae7b6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8fae7b6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679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7712" y="1547778"/>
            <a:ext cx="7044600" cy="4266600"/>
          </a:xfrm>
          <a:prstGeom prst="rect">
            <a:avLst/>
          </a:prstGeom>
        </p:spPr>
        <p:txBody>
          <a:bodyPr spcFirstLastPara="1" wrap="square" lIns="67900" tIns="67900" rIns="67900" bIns="67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7705" y="5891409"/>
            <a:ext cx="7044600" cy="16473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57705" y="2299346"/>
            <a:ext cx="7044600" cy="4081500"/>
          </a:xfrm>
          <a:prstGeom prst="rect">
            <a:avLst/>
          </a:prstGeom>
        </p:spPr>
        <p:txBody>
          <a:bodyPr spcFirstLastPara="1" wrap="square" lIns="67900" tIns="67900" rIns="67900" bIns="67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1pPr>
            <a:lvl2pPr lvl="1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57705" y="6552657"/>
            <a:ext cx="7044600" cy="27039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2100" algn="ctr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algn="ctr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ctr">
              <a:spcBef>
                <a:spcPts val="12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ctr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ctr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ctr">
              <a:spcBef>
                <a:spcPts val="12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ctr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ctr">
              <a:spcBef>
                <a:spcPts val="1200"/>
              </a:spcBef>
              <a:spcAft>
                <a:spcPts val="12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57705" y="4471058"/>
            <a:ext cx="7044600" cy="17499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57705" y="2395696"/>
            <a:ext cx="7044600" cy="71019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210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12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12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1200"/>
              </a:spcBef>
              <a:spcAft>
                <a:spcPts val="12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57705" y="2395696"/>
            <a:ext cx="3306900" cy="71019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120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120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120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12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1200"/>
              </a:spcBef>
              <a:spcAft>
                <a:spcPts val="12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3995291" y="2395696"/>
            <a:ext cx="3306900" cy="71019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120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120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120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12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1200"/>
              </a:spcBef>
              <a:spcAft>
                <a:spcPts val="12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57705" y="1154948"/>
            <a:ext cx="2321700" cy="1570800"/>
          </a:xfrm>
          <a:prstGeom prst="rect">
            <a:avLst/>
          </a:prstGeom>
        </p:spPr>
        <p:txBody>
          <a:bodyPr spcFirstLastPara="1" wrap="square" lIns="67900" tIns="67900" rIns="67900" bIns="67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57705" y="2888617"/>
            <a:ext cx="2321700" cy="66093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120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120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120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12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1200"/>
              </a:spcBef>
              <a:spcAft>
                <a:spcPts val="12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05325" y="935745"/>
            <a:ext cx="5264700" cy="8504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780000" y="-260"/>
            <a:ext cx="378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7900" tIns="67900" rIns="67900" bIns="67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19508" y="2563450"/>
            <a:ext cx="3344400" cy="3081600"/>
          </a:xfrm>
          <a:prstGeom prst="rect">
            <a:avLst/>
          </a:prstGeom>
        </p:spPr>
        <p:txBody>
          <a:bodyPr spcFirstLastPara="1" wrap="square" lIns="67900" tIns="67900" rIns="67900" bIns="67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19508" y="5826865"/>
            <a:ext cx="3344400" cy="25677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083839" y="1505164"/>
            <a:ext cx="3172200" cy="76809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210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12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12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1200"/>
              </a:spcBef>
              <a:spcAft>
                <a:spcPts val="12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57705" y="8794266"/>
            <a:ext cx="4959600" cy="12579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900" tIns="67900" rIns="67900" bIns="67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57705" y="2395696"/>
            <a:ext cx="70446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900" tIns="67900" rIns="67900" bIns="67900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 sz="1300">
                <a:solidFill>
                  <a:schemeClr val="dk2"/>
                </a:solidFill>
              </a:defRPr>
            </a:lvl1pPr>
            <a:lvl2pPr marL="914400" lvl="1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900" tIns="67900" rIns="67900" bIns="67900" anchor="ctr" anchorCtr="0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</a:defRPr>
            </a:lvl1pPr>
            <a:lvl2pPr lvl="1" algn="r">
              <a:buNone/>
              <a:defRPr sz="700">
                <a:solidFill>
                  <a:schemeClr val="dk2"/>
                </a:solidFill>
              </a:defRPr>
            </a:lvl2pPr>
            <a:lvl3pPr lvl="2" algn="r">
              <a:buNone/>
              <a:defRPr sz="700">
                <a:solidFill>
                  <a:schemeClr val="dk2"/>
                </a:solidFill>
              </a:defRPr>
            </a:lvl3pPr>
            <a:lvl4pPr lvl="3" algn="r">
              <a:buNone/>
              <a:defRPr sz="700">
                <a:solidFill>
                  <a:schemeClr val="dk2"/>
                </a:solidFill>
              </a:defRPr>
            </a:lvl4pPr>
            <a:lvl5pPr lvl="4" algn="r">
              <a:buNone/>
              <a:defRPr sz="700">
                <a:solidFill>
                  <a:schemeClr val="dk2"/>
                </a:solidFill>
              </a:defRPr>
            </a:lvl5pPr>
            <a:lvl6pPr lvl="5" algn="r">
              <a:buNone/>
              <a:defRPr sz="700">
                <a:solidFill>
                  <a:schemeClr val="dk2"/>
                </a:solidFill>
              </a:defRPr>
            </a:lvl6pPr>
            <a:lvl7pPr lvl="6" algn="r">
              <a:buNone/>
              <a:defRPr sz="700">
                <a:solidFill>
                  <a:schemeClr val="dk2"/>
                </a:solidFill>
              </a:defRPr>
            </a:lvl7pPr>
            <a:lvl8pPr lvl="7" algn="r">
              <a:buNone/>
              <a:defRPr sz="700">
                <a:solidFill>
                  <a:schemeClr val="dk2"/>
                </a:solidFill>
              </a:defRPr>
            </a:lvl8pPr>
            <a:lvl9pPr lvl="8" algn="r">
              <a:buNone/>
              <a:defRPr sz="7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50" y="25"/>
            <a:ext cx="7560000" cy="10692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466828" y="9477354"/>
            <a:ext cx="6620400" cy="745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Pretendard ExtraBold" panose="02000903000000020004" pitchFamily="50" charset="-127"/>
                <a:sym typeface="Gothic A1 ExtraBold"/>
              </a:rPr>
              <a:t>No</a:t>
            </a:r>
            <a:r>
              <a:rPr lang="ko-KR" altLang="en-US" sz="2400" dirty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Pretendard ExtraBold" panose="02000903000000020004" pitchFamily="50" charset="-127"/>
                <a:sym typeface="Gothic A1 ExtraBold"/>
              </a:rPr>
              <a:t>를 모르는</a:t>
            </a:r>
            <a:endParaRPr sz="2400" dirty="0">
              <a:solidFill>
                <a:srgbClr val="FFFFF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Pretendard ExtraBold" panose="02000903000000020004" pitchFamily="50" charset="-127"/>
              <a:sym typeface="Gothic A1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Pretendard ExtraBold" panose="02000903000000020004" pitchFamily="50" charset="-127"/>
                <a:sym typeface="Gothic A1 ExtraBold"/>
              </a:rPr>
              <a:t>빅데이터 전문가</a:t>
            </a:r>
            <a:r>
              <a:rPr lang="en" sz="2400" dirty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Pretendard ExtraBold" panose="02000903000000020004" pitchFamily="50" charset="-127"/>
                <a:sym typeface="Gothic A1 ExtraBold"/>
              </a:rPr>
              <a:t>, </a:t>
            </a:r>
            <a:r>
              <a:rPr lang="ko-KR" altLang="en-US" sz="2400" dirty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Pretendard ExtraBold" panose="02000903000000020004" pitchFamily="50" charset="-127"/>
                <a:sym typeface="Gothic A1 ExtraBold"/>
              </a:rPr>
              <a:t>김우석</a:t>
            </a:r>
            <a:endParaRPr sz="2400" dirty="0">
              <a:solidFill>
                <a:srgbClr val="FFFFF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Pretendard ExtraBold" panose="02000903000000020004" pitchFamily="50" charset="-127"/>
              <a:sym typeface="Gothic A1 ExtraBold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205632" y="3156825"/>
            <a:ext cx="5142793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b="1" dirty="0">
                <a:solidFill>
                  <a:srgbClr val="FFFFFF"/>
                </a:solidFill>
                <a:latin typeface="Gothic A1 Black" pitchFamily="2" charset="-127"/>
                <a:ea typeface="Gothic A1 Black" pitchFamily="2" charset="-127"/>
                <a:cs typeface="Gothic A1 Black" pitchFamily="2" charset="-127"/>
                <a:sym typeface="Pacifico"/>
              </a:rPr>
              <a:t>Portfolio</a:t>
            </a:r>
            <a:endParaRPr sz="9000" b="1" dirty="0">
              <a:solidFill>
                <a:srgbClr val="FFFFFF"/>
              </a:solidFill>
              <a:latin typeface="Gothic A1 Black" pitchFamily="2" charset="-127"/>
              <a:ea typeface="Gothic A1 Black" pitchFamily="2" charset="-127"/>
              <a:cs typeface="Gothic A1 Black" pitchFamily="2" charset="-127"/>
              <a:sym typeface="Pacifico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348425" y="469450"/>
            <a:ext cx="7731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Montserrat"/>
              </a:rPr>
              <a:t>2022</a:t>
            </a:r>
            <a:endParaRPr sz="1600" b="1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Montserrat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1494050" y="4672777"/>
            <a:ext cx="4572000" cy="4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2971828" y="5133806"/>
            <a:ext cx="1610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Pretendard Medium" panose="02000603000000020004" pitchFamily="50" charset="-127"/>
                <a:sym typeface="Montserrat Light"/>
              </a:rPr>
              <a:t>김우석</a:t>
            </a:r>
            <a:endParaRPr sz="2800" dirty="0">
              <a:solidFill>
                <a:srgbClr val="FFFFF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Pretendard Medium" panose="02000603000000020004" pitchFamily="50" charset="-127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/>
          <p:nvPr/>
        </p:nvSpPr>
        <p:spPr>
          <a:xfrm>
            <a:off x="50" y="25"/>
            <a:ext cx="7560000" cy="10692000"/>
          </a:xfrm>
          <a:prstGeom prst="rect">
            <a:avLst/>
          </a:prstGeom>
          <a:solidFill>
            <a:srgbClr val="FEFA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50" y="9207425"/>
            <a:ext cx="7560000" cy="1484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2123776" y="7652151"/>
            <a:ext cx="5127749" cy="119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800" dirty="0" err="1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DEVbti</a:t>
            </a:r>
            <a:endParaRPr lang="en-US" altLang="ko-KR" sz="2800" dirty="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(MBTI</a:t>
            </a:r>
            <a:r>
              <a:rPr lang="ko-KR" altLang="en-US" sz="16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를 통해 나와 어울리는 개발 직무를 찾아주는 서비스</a:t>
            </a:r>
            <a:r>
              <a:rPr lang="en-US" altLang="ko-KR" sz="16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)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https://devbti.com/</a:t>
            </a:r>
          </a:p>
        </p:txBody>
      </p:sp>
      <p:sp>
        <p:nvSpPr>
          <p:cNvPr id="178" name="Google Shape;178;p20"/>
          <p:cNvSpPr txBox="1"/>
          <p:nvPr/>
        </p:nvSpPr>
        <p:spPr>
          <a:xfrm>
            <a:off x="580935" y="9680446"/>
            <a:ext cx="59208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프로젝트 기간 : 2022.04 – 2022.05 (4</a:t>
            </a:r>
            <a:r>
              <a:rPr lang="ko-KR" altLang="en-US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주</a:t>
            </a:r>
            <a:r>
              <a:rPr lang="en-US" altLang="ko-KR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)</a:t>
            </a:r>
            <a:endParaRPr sz="1200" dirty="0">
              <a:solidFill>
                <a:srgbClr val="FFFFF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580935" y="9926323"/>
            <a:ext cx="59208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프로젝트</a:t>
            </a:r>
            <a:r>
              <a:rPr lang="en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 </a:t>
            </a:r>
            <a:r>
              <a:rPr lang="en" sz="1200" dirty="0" err="1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현황</a:t>
            </a:r>
            <a:r>
              <a:rPr lang="en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 : </a:t>
            </a:r>
            <a:r>
              <a:rPr lang="ko-KR" altLang="en-US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공식 서비스 중 </a:t>
            </a:r>
            <a:r>
              <a:rPr lang="en-US" altLang="ko-KR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– 4320</a:t>
            </a:r>
            <a:r>
              <a:rPr lang="ko-KR" altLang="en-US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명 이용</a:t>
            </a:r>
            <a:endParaRPr lang="en-US" altLang="ko-KR" sz="1200" dirty="0">
              <a:solidFill>
                <a:srgbClr val="FFFFF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	(2022.11.29 </a:t>
            </a:r>
            <a:r>
              <a:rPr lang="ko-KR" altLang="en-US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기준</a:t>
            </a:r>
            <a:r>
              <a:rPr lang="en-US" altLang="ko-KR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)</a:t>
            </a:r>
          </a:p>
        </p:txBody>
      </p:sp>
      <p:sp>
        <p:nvSpPr>
          <p:cNvPr id="180" name="Google Shape;180;p20"/>
          <p:cNvSpPr txBox="1"/>
          <p:nvPr/>
        </p:nvSpPr>
        <p:spPr>
          <a:xfrm>
            <a:off x="550770" y="7486215"/>
            <a:ext cx="1672468" cy="1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>
                <a:solidFill>
                  <a:schemeClr val="tx1"/>
                </a:solidFill>
                <a:latin typeface="Gothic A1 Black" pitchFamily="2" charset="-127"/>
                <a:ea typeface="Gothic A1 Black" pitchFamily="2" charset="-127"/>
                <a:cs typeface="Gothic A1 Black" pitchFamily="2" charset="-127"/>
                <a:sym typeface="Pacifico"/>
              </a:rPr>
              <a:t>03</a:t>
            </a:r>
            <a:endParaRPr sz="8000" b="1" dirty="0">
              <a:solidFill>
                <a:schemeClr val="tx1"/>
              </a:solidFill>
              <a:latin typeface="Gothic A1 Black" pitchFamily="2" charset="-127"/>
              <a:ea typeface="Gothic A1 Black" pitchFamily="2" charset="-127"/>
              <a:cs typeface="Gothic A1 Black" pitchFamily="2" charset="-127"/>
              <a:sym typeface="Pacific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E875F9-BC01-A120-A89D-300141C3A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37" y="612111"/>
            <a:ext cx="624840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38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88;p21"/>
          <p:cNvSpPr txBox="1"/>
          <p:nvPr/>
        </p:nvSpPr>
        <p:spPr>
          <a:xfrm>
            <a:off x="360000" y="360002"/>
            <a:ext cx="592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altLang="ko-KR" sz="20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DEVbti</a:t>
            </a:r>
            <a:r>
              <a:rPr lang="en-US" altLang="ko-KR" sz="2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 </a:t>
            </a:r>
            <a:r>
              <a:rPr lang="en-US" altLang="ko-KR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(MBTI</a:t>
            </a:r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를 통해 나와 어울리는 개발 직무를 찾아주는 서비스</a:t>
            </a:r>
            <a:r>
              <a:rPr lang="en-US" altLang="ko-KR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)</a:t>
            </a:r>
            <a:endParaRPr lang="ko-KR" altLang="en-US" sz="20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sp>
        <p:nvSpPr>
          <p:cNvPr id="12" name="Google Shape;189;p21"/>
          <p:cNvSpPr txBox="1"/>
          <p:nvPr/>
        </p:nvSpPr>
        <p:spPr>
          <a:xfrm>
            <a:off x="360000" y="1210709"/>
            <a:ext cx="6839992" cy="19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>
              <a:lnSpc>
                <a:spcPct val="1150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기 간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 :  2022.04 - 2022.05 (4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주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)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sp>
        <p:nvSpPr>
          <p:cNvPr id="13" name="Google Shape;190;p21"/>
          <p:cNvSpPr txBox="1"/>
          <p:nvPr/>
        </p:nvSpPr>
        <p:spPr>
          <a:xfrm>
            <a:off x="359999" y="1749637"/>
            <a:ext cx="6839993" cy="768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MBTI 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기반 어울리는 개발 직무를 찾아주는 서비스를 </a:t>
            </a: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Django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와 </a:t>
            </a: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SQLite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를 기반으로 구현했습니다</a:t>
            </a: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.</a:t>
            </a:r>
          </a:p>
          <a:p>
            <a:pPr lvl="0">
              <a:lnSpc>
                <a:spcPct val="150000"/>
              </a:lnSpc>
            </a:pPr>
            <a:endParaRPr lang="ko-KR" altLang="en-US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14" name="Google Shape;191;p21"/>
          <p:cNvSpPr/>
          <p:nvPr/>
        </p:nvSpPr>
        <p:spPr>
          <a:xfrm>
            <a:off x="360000" y="897931"/>
            <a:ext cx="6840000" cy="1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4" name="Google Shape;189;p21"/>
          <p:cNvSpPr txBox="1"/>
          <p:nvPr/>
        </p:nvSpPr>
        <p:spPr>
          <a:xfrm>
            <a:off x="360000" y="1467174"/>
            <a:ext cx="6839992" cy="202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개 요 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: </a:t>
            </a:r>
            <a:r>
              <a:rPr lang="en-US" altLang="ko-KR" sz="1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MBTI</a:t>
            </a:r>
            <a:r>
              <a:rPr lang="ko-KR" altLang="en-US" sz="1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를 통해 나와 어울리는 개발 직무를 찾아주는 서비스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441915"/>
              </p:ext>
            </p:extLst>
          </p:nvPr>
        </p:nvGraphicFramePr>
        <p:xfrm>
          <a:off x="359838" y="2237704"/>
          <a:ext cx="6840153" cy="30780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담 당 역 할</a:t>
                      </a:r>
                      <a:endParaRPr lang="ko-KR" altLang="en-US" sz="1200" b="0" i="0" u="none" strike="noStrike" cap="none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Gothic A1"/>
                        </a:rPr>
                        <a:t>백엔드</a:t>
                      </a:r>
                      <a:r>
                        <a:rPr lang="ko-KR" altLang="en-US" sz="1200" b="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Gothic A1"/>
                        </a:rPr>
                        <a:t> 및 데이터베이스</a:t>
                      </a:r>
                      <a:endParaRPr lang="en-US" altLang="ko-KR" sz="1200" b="0" i="0" u="none" strike="noStrike" cap="none" dirty="0">
                        <a:solidFill>
                          <a:srgbClr val="000000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기   여   도</a:t>
                      </a:r>
                      <a:endParaRPr lang="ko-KR" altLang="en-US" sz="1200" b="0" i="0" u="none" strike="noStrike" cap="none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25%</a:t>
                      </a:r>
                      <a:endParaRPr lang="en-US" altLang="ko-KR" sz="1200" b="0" i="0" u="none" strike="noStrike" cap="none" dirty="0">
                        <a:solidFill>
                          <a:srgbClr val="000000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개 발 환 경</a:t>
                      </a:r>
                      <a:endParaRPr lang="ko-KR" altLang="en-US" sz="1200" b="0" i="0" u="none" strike="noStrike" cap="none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Python(</a:t>
                      </a:r>
                      <a:r>
                        <a:rPr lang="en-US" altLang="ko-KR" sz="1200" u="none" strike="noStrike" cap="none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Djaingo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), SQLite,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 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HTML, CSS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구 현 사 항</a:t>
                      </a:r>
                      <a:endParaRPr lang="ko-KR" altLang="en-US" sz="1200" b="0" i="0" u="none" strike="noStrike" cap="none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[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서비스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]</a:t>
                      </a:r>
                    </a:p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- 12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개 문항으로 이루어진 개발자를 위한 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MBTI 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테스트</a:t>
                      </a:r>
                    </a:p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[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개발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]</a:t>
                      </a:r>
                    </a:p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-Django MTV 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패턴에 기반한 화면 템플릿 개발</a:t>
                      </a:r>
                    </a:p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-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외부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API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를 활용한 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SNS 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공유 기능구현</a:t>
                      </a:r>
                    </a:p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[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결과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]</a:t>
                      </a:r>
                    </a:p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AWS EC2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를 활용한 수동 배포진행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, 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배포 후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4000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명 이상 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사이트 주소</a:t>
                      </a:r>
                      <a:endParaRPr lang="ko-KR" altLang="en-US" sz="1200" b="0" i="0" u="none" strike="noStrike" cap="none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https://devbti.com/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040719"/>
                  </a:ext>
                </a:extLst>
              </a:tr>
            </a:tbl>
          </a:graphicData>
        </a:graphic>
      </p:graphicFrame>
      <p:sp>
        <p:nvSpPr>
          <p:cNvPr id="5" name="Google Shape;189;p21">
            <a:extLst>
              <a:ext uri="{FF2B5EF4-FFF2-40B4-BE49-F238E27FC236}">
                <a16:creationId xmlns:a16="http://schemas.microsoft.com/office/drawing/2014/main" id="{D21ED39C-72A1-E0D4-2E9F-EC6872F10240}"/>
              </a:ext>
            </a:extLst>
          </p:cNvPr>
          <p:cNvSpPr txBox="1"/>
          <p:nvPr/>
        </p:nvSpPr>
        <p:spPr>
          <a:xfrm>
            <a:off x="359838" y="6146827"/>
            <a:ext cx="6839992" cy="202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[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사용자 시나리오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]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사용자 시나리오 작성을 통해 서비스 구성을 문서화하고 비정상 요청 등 세부 요청을 처리했습니다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.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8EEBEC-9845-9A50-7909-42D9FCCD4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34" y="6925523"/>
            <a:ext cx="5181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57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88;p21"/>
          <p:cNvSpPr txBox="1"/>
          <p:nvPr/>
        </p:nvSpPr>
        <p:spPr>
          <a:xfrm>
            <a:off x="360000" y="360002"/>
            <a:ext cx="592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altLang="ko-KR" sz="20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DEVbti</a:t>
            </a:r>
            <a:r>
              <a:rPr lang="en-US" altLang="ko-KR" sz="2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 </a:t>
            </a:r>
            <a:r>
              <a:rPr lang="en-US" altLang="ko-KR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(MBTI</a:t>
            </a:r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를 통해 나와 어울리는 개발 직무를 찾아주는 서비스</a:t>
            </a:r>
            <a:r>
              <a:rPr lang="en-US" altLang="ko-KR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)</a:t>
            </a:r>
            <a:endParaRPr lang="ko-KR" altLang="en-US" sz="20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sp>
        <p:nvSpPr>
          <p:cNvPr id="14" name="Google Shape;191;p21"/>
          <p:cNvSpPr/>
          <p:nvPr/>
        </p:nvSpPr>
        <p:spPr>
          <a:xfrm>
            <a:off x="360000" y="897931"/>
            <a:ext cx="6840000" cy="1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" name="Google Shape;189;p21">
            <a:extLst>
              <a:ext uri="{FF2B5EF4-FFF2-40B4-BE49-F238E27FC236}">
                <a16:creationId xmlns:a16="http://schemas.microsoft.com/office/drawing/2014/main" id="{D21ED39C-72A1-E0D4-2E9F-EC6872F10240}"/>
              </a:ext>
            </a:extLst>
          </p:cNvPr>
          <p:cNvSpPr txBox="1"/>
          <p:nvPr/>
        </p:nvSpPr>
        <p:spPr>
          <a:xfrm>
            <a:off x="359838" y="1159043"/>
            <a:ext cx="6839992" cy="202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[ERD]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데이터 베이스 설계를 위한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ERD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를 작성했습니다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.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CB297-3321-677A-42FB-8F250FF56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12" y="1795348"/>
            <a:ext cx="4133850" cy="3076575"/>
          </a:xfrm>
          <a:prstGeom prst="rect">
            <a:avLst/>
          </a:prstGeom>
        </p:spPr>
      </p:pic>
      <p:sp>
        <p:nvSpPr>
          <p:cNvPr id="6" name="Google Shape;189;p21">
            <a:extLst>
              <a:ext uri="{FF2B5EF4-FFF2-40B4-BE49-F238E27FC236}">
                <a16:creationId xmlns:a16="http://schemas.microsoft.com/office/drawing/2014/main" id="{D134B43E-C1B9-90D5-AE45-CA243D519182}"/>
              </a:ext>
            </a:extLst>
          </p:cNvPr>
          <p:cNvSpPr txBox="1"/>
          <p:nvPr/>
        </p:nvSpPr>
        <p:spPr>
          <a:xfrm>
            <a:off x="359838" y="5230435"/>
            <a:ext cx="6839992" cy="202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[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로컬 스토리지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]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12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가지 질문 답변 결과 저장을 위하여 로컬 스토리지를 사용했습니다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.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BC4ABB-3B52-616D-61A3-C5735685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884" y="6102526"/>
            <a:ext cx="52959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99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/>
          <p:nvPr/>
        </p:nvSpPr>
        <p:spPr>
          <a:xfrm>
            <a:off x="50" y="25"/>
            <a:ext cx="7560000" cy="1069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50" y="9207425"/>
            <a:ext cx="7560000" cy="1484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2123776" y="7652151"/>
            <a:ext cx="5127749" cy="119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800" dirty="0" err="1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Recourta</a:t>
            </a:r>
            <a:endParaRPr lang="en-US" altLang="ko-KR" sz="2800" dirty="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음성인식과 얼굴인식을 활용한 화상 미팅 플랫폼</a:t>
            </a:r>
            <a:r>
              <a:rPr lang="en-US" altLang="ko-KR" sz="16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)</a:t>
            </a:r>
          </a:p>
        </p:txBody>
      </p:sp>
      <p:sp>
        <p:nvSpPr>
          <p:cNvPr id="178" name="Google Shape;178;p20"/>
          <p:cNvSpPr txBox="1"/>
          <p:nvPr/>
        </p:nvSpPr>
        <p:spPr>
          <a:xfrm>
            <a:off x="580935" y="9680446"/>
            <a:ext cx="59208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프로젝트 기간 : 2022.07 – 2022.08 (6</a:t>
            </a:r>
            <a:r>
              <a:rPr lang="ko-KR" altLang="en-US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주</a:t>
            </a:r>
            <a:r>
              <a:rPr lang="en-US" altLang="ko-KR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)</a:t>
            </a:r>
            <a:endParaRPr sz="1200" dirty="0">
              <a:solidFill>
                <a:srgbClr val="FFFFF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580935" y="9926323"/>
            <a:ext cx="59208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프로젝트 현황 : </a:t>
            </a:r>
            <a:r>
              <a:rPr lang="ko-KR" altLang="en-US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베타 버전 개발 완료</a:t>
            </a:r>
            <a:endParaRPr lang="en-US" altLang="ko-KR" sz="1200" dirty="0">
              <a:solidFill>
                <a:srgbClr val="FFFFF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550770" y="7486215"/>
            <a:ext cx="1672468" cy="1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>
                <a:solidFill>
                  <a:schemeClr val="tx1"/>
                </a:solidFill>
                <a:latin typeface="Gothic A1 Black" pitchFamily="2" charset="-127"/>
                <a:ea typeface="Gothic A1 Black" pitchFamily="2" charset="-127"/>
                <a:cs typeface="Gothic A1 Black" pitchFamily="2" charset="-127"/>
                <a:sym typeface="Pacifico"/>
              </a:rPr>
              <a:t>04</a:t>
            </a:r>
            <a:endParaRPr sz="8000" b="1" dirty="0">
              <a:solidFill>
                <a:schemeClr val="tx1"/>
              </a:solidFill>
              <a:latin typeface="Gothic A1 Black" pitchFamily="2" charset="-127"/>
              <a:ea typeface="Gothic A1 Black" pitchFamily="2" charset="-127"/>
              <a:cs typeface="Gothic A1 Black" pitchFamily="2" charset="-127"/>
              <a:sym typeface="Pacific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BB36F3-C709-4938-8E8A-8F3CE1AF3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62" y="187308"/>
            <a:ext cx="6686550" cy="738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91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88;p21"/>
          <p:cNvSpPr txBox="1"/>
          <p:nvPr/>
        </p:nvSpPr>
        <p:spPr>
          <a:xfrm>
            <a:off x="360000" y="360002"/>
            <a:ext cx="592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altLang="ko-KR" sz="20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Recourta</a:t>
            </a:r>
            <a:r>
              <a:rPr lang="en-US" altLang="ko-KR" sz="2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 </a:t>
            </a:r>
            <a:r>
              <a:rPr lang="en-US" altLang="ko-KR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음성인식과 얼굴인식을 활용한 화상 미팅 플랫폼</a:t>
            </a:r>
            <a:r>
              <a:rPr lang="en-US" altLang="ko-KR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)</a:t>
            </a:r>
            <a:endParaRPr lang="ko-KR" altLang="en-US" sz="20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sp>
        <p:nvSpPr>
          <p:cNvPr id="12" name="Google Shape;189;p21"/>
          <p:cNvSpPr txBox="1"/>
          <p:nvPr/>
        </p:nvSpPr>
        <p:spPr>
          <a:xfrm>
            <a:off x="360000" y="1210709"/>
            <a:ext cx="6839992" cy="19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>
              <a:lnSpc>
                <a:spcPct val="1150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기 간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 :  2022.07 - 2022.08 (6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주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)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sp>
        <p:nvSpPr>
          <p:cNvPr id="13" name="Google Shape;190;p21"/>
          <p:cNvSpPr txBox="1"/>
          <p:nvPr/>
        </p:nvSpPr>
        <p:spPr>
          <a:xfrm>
            <a:off x="359999" y="1749637"/>
            <a:ext cx="6839993" cy="768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WebRTC 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기능을 활용하여 온라인 화상 강의실 플랫폼을 제공했습니다</a:t>
            </a: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.</a:t>
            </a:r>
            <a:endParaRPr lang="ko-KR" altLang="en-US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14" name="Google Shape;191;p21"/>
          <p:cNvSpPr/>
          <p:nvPr/>
        </p:nvSpPr>
        <p:spPr>
          <a:xfrm>
            <a:off x="360000" y="897931"/>
            <a:ext cx="6840000" cy="1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4" name="Google Shape;189;p21"/>
          <p:cNvSpPr txBox="1"/>
          <p:nvPr/>
        </p:nvSpPr>
        <p:spPr>
          <a:xfrm>
            <a:off x="360000" y="1467174"/>
            <a:ext cx="6839992" cy="202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개 요 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음성인식과 얼굴인식을 활용한 화상 미팅 플랫폼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708543"/>
              </p:ext>
            </p:extLst>
          </p:nvPr>
        </p:nvGraphicFramePr>
        <p:xfrm>
          <a:off x="359838" y="2237704"/>
          <a:ext cx="6840153" cy="26538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담 당 역 할</a:t>
                      </a:r>
                      <a:endParaRPr lang="ko-KR" altLang="en-US" sz="1200" b="0" i="0" u="none" strike="noStrike" cap="none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Gothic A1"/>
                        </a:rPr>
                        <a:t>프론트엔드</a:t>
                      </a:r>
                      <a:r>
                        <a:rPr lang="ko-KR" altLang="en-US" sz="1200" b="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Gothic A1"/>
                        </a:rPr>
                        <a:t> 개발</a:t>
                      </a:r>
                      <a:endParaRPr lang="en-US" altLang="ko-KR" sz="1200" b="0" i="0" u="none" strike="noStrike" cap="none" dirty="0">
                        <a:solidFill>
                          <a:srgbClr val="000000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기   여   도</a:t>
                      </a:r>
                      <a:endParaRPr lang="ko-KR" altLang="en-US" sz="1200" b="0" i="0" u="none" strike="noStrike" cap="none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25%</a:t>
                      </a:r>
                      <a:endParaRPr lang="en-US" altLang="ko-KR" sz="1200" b="0" i="0" u="none" strike="noStrike" cap="none" dirty="0">
                        <a:solidFill>
                          <a:srgbClr val="000000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cap="none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개 발 환 경</a:t>
                      </a:r>
                      <a:endParaRPr lang="ko-KR" altLang="en-US" sz="1200" b="0" i="0" u="none" strike="noStrike" cap="none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Vue3, JavaScript, HTML, CSS, </a:t>
                      </a:r>
                      <a:r>
                        <a:rPr lang="en-US" altLang="ko-KR" sz="1200" u="none" strike="noStrike" cap="none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Tailwindcss</a:t>
                      </a:r>
                      <a:endParaRPr lang="en-US" altLang="ko-KR" sz="1200" u="none" strike="noStrike" cap="none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구 현 사 항</a:t>
                      </a:r>
                      <a:endParaRPr lang="ko-KR" altLang="en-US" sz="1200" b="0" i="0" u="none" strike="noStrike" cap="none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[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서비스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]</a:t>
                      </a:r>
                    </a:p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- 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얼굴 인식을 활용한 자동 출결 인식</a:t>
                      </a:r>
                    </a:p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- 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음성 인식을 활용한 실시간 강의 자막 및 강의록 제공</a:t>
                      </a:r>
                    </a:p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- 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강의 생성 및 수강생 관리</a:t>
                      </a:r>
                    </a:p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[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개발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]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WebRTC 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활용 통신</a:t>
                      </a:r>
                      <a:endParaRPr lang="en-US" altLang="ko-KR" sz="1200" u="none" strike="noStrike" cap="none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200" u="none" strike="noStrike" cap="none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RestAPI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 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활용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(</a:t>
                      </a:r>
                      <a:r>
                        <a:rPr lang="en-US" altLang="ko-KR" sz="1200" u="none" strike="noStrike" cap="none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Axios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)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 서버 클라이언트 통신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78057FE-83ED-D2BC-2374-EC8F78E4B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5" y="8434949"/>
            <a:ext cx="3599729" cy="2174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4AC33F-AADB-A266-7C4B-16BC89EBF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674" y="8489842"/>
            <a:ext cx="3500441" cy="20724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69E069-EFBD-C3F7-60D1-35702A1BA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01" y="5754103"/>
            <a:ext cx="3632093" cy="19730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7817C86-1AC1-A1C2-146B-C4E6F4521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855" y="5651203"/>
            <a:ext cx="3500441" cy="213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34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>
            <a:off x="13974" y="0"/>
            <a:ext cx="1761600" cy="10692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270975" y="2811973"/>
            <a:ext cx="13128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CCC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생년월일</a:t>
            </a:r>
            <a:endParaRPr sz="1100">
              <a:solidFill>
                <a:srgbClr val="CCCCC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270975" y="4629423"/>
            <a:ext cx="13128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CCC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희망 근무지</a:t>
            </a:r>
            <a:endParaRPr sz="1100">
              <a:solidFill>
                <a:srgbClr val="CCCCC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270975" y="3568298"/>
            <a:ext cx="13128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CCC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학교 / 전공</a:t>
            </a:r>
            <a:endParaRPr sz="1100">
              <a:solidFill>
                <a:srgbClr val="CCCCC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270975" y="5385748"/>
            <a:ext cx="13128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CCC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출근 가능일</a:t>
            </a:r>
            <a:endParaRPr sz="1100">
              <a:solidFill>
                <a:srgbClr val="CCCCC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270925" y="3113948"/>
            <a:ext cx="13128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1996.03.17</a:t>
            </a:r>
            <a:endParaRPr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270925" y="4888215"/>
            <a:ext cx="13128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서울</a:t>
            </a:r>
            <a:endParaRPr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270924" y="3861419"/>
            <a:ext cx="1504649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100" dirty="0">
                <a:solidFill>
                  <a:schemeClr val="dk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고려</a:t>
            </a:r>
            <a:r>
              <a:rPr lang="en" sz="1100" dirty="0">
                <a:solidFill>
                  <a:schemeClr val="dk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대학교</a:t>
            </a:r>
            <a:endParaRPr sz="1100" dirty="0">
              <a:solidFill>
                <a:schemeClr val="dk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건축사회환경공학부</a:t>
            </a:r>
            <a:r>
              <a:rPr lang="en" sz="1100" dirty="0">
                <a:solidFill>
                  <a:schemeClr val="dk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전공</a:t>
            </a:r>
            <a:endParaRPr sz="1100" dirty="0">
              <a:solidFill>
                <a:schemeClr val="dk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270925" y="5671380"/>
            <a:ext cx="13128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2023.01</a:t>
            </a:r>
            <a:endParaRPr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270925" y="2310473"/>
            <a:ext cx="10506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김우석</a:t>
            </a:r>
            <a:endParaRPr sz="18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2121600" y="648075"/>
            <a:ext cx="5078400" cy="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No</a:t>
            </a:r>
            <a:r>
              <a:rPr lang="ko-KR" altLang="en-US" sz="24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를 모르는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빅데이터 전문가</a:t>
            </a:r>
          </a:p>
        </p:txBody>
      </p:sp>
      <p:sp>
        <p:nvSpPr>
          <p:cNvPr id="136" name="Google Shape;136;p18"/>
          <p:cNvSpPr/>
          <p:nvPr/>
        </p:nvSpPr>
        <p:spPr>
          <a:xfrm>
            <a:off x="2121600" y="1746610"/>
            <a:ext cx="5078400" cy="1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2" name="Google Shape;116;p18">
            <a:extLst>
              <a:ext uri="{FF2B5EF4-FFF2-40B4-BE49-F238E27FC236}">
                <a16:creationId xmlns:a16="http://schemas.microsoft.com/office/drawing/2014/main" id="{713DC0D7-85D2-8D45-950F-2057BFA0C52F}"/>
              </a:ext>
            </a:extLst>
          </p:cNvPr>
          <p:cNvSpPr txBox="1"/>
          <p:nvPr/>
        </p:nvSpPr>
        <p:spPr>
          <a:xfrm>
            <a:off x="2140637" y="2060553"/>
            <a:ext cx="17616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프로그래밍</a:t>
            </a:r>
            <a:r>
              <a:rPr lang="en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</a:t>
            </a:r>
            <a:r>
              <a:rPr lang="en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역량</a:t>
            </a:r>
            <a:endParaRPr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43" name="Google Shape;118;p18">
            <a:extLst>
              <a:ext uri="{FF2B5EF4-FFF2-40B4-BE49-F238E27FC236}">
                <a16:creationId xmlns:a16="http://schemas.microsoft.com/office/drawing/2014/main" id="{7FAEA1E7-84B2-2A46-B78C-BC7561193454}"/>
              </a:ext>
            </a:extLst>
          </p:cNvPr>
          <p:cNvSpPr txBox="1"/>
          <p:nvPr/>
        </p:nvSpPr>
        <p:spPr>
          <a:xfrm>
            <a:off x="2121437" y="2484741"/>
            <a:ext cx="9000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Python</a:t>
            </a:r>
            <a:endParaRPr sz="12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44" name="Google Shape;119;p18">
            <a:extLst>
              <a:ext uri="{FF2B5EF4-FFF2-40B4-BE49-F238E27FC236}">
                <a16:creationId xmlns:a16="http://schemas.microsoft.com/office/drawing/2014/main" id="{6CAD54C1-B9F4-C541-9A75-C7D5EC7D6F56}"/>
              </a:ext>
            </a:extLst>
          </p:cNvPr>
          <p:cNvSpPr txBox="1"/>
          <p:nvPr/>
        </p:nvSpPr>
        <p:spPr>
          <a:xfrm>
            <a:off x="2121437" y="3676113"/>
            <a:ext cx="9000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JavaScript</a:t>
            </a:r>
            <a:endParaRPr lang="ko-KR" altLang="en-US" sz="12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45" name="Google Shape;120;p18">
            <a:extLst>
              <a:ext uri="{FF2B5EF4-FFF2-40B4-BE49-F238E27FC236}">
                <a16:creationId xmlns:a16="http://schemas.microsoft.com/office/drawing/2014/main" id="{4AED9259-FFB3-A740-AE83-23F30B187D64}"/>
              </a:ext>
            </a:extLst>
          </p:cNvPr>
          <p:cNvSpPr txBox="1"/>
          <p:nvPr/>
        </p:nvSpPr>
        <p:spPr>
          <a:xfrm>
            <a:off x="2121437" y="3250446"/>
            <a:ext cx="9000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altLang="ko-KR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SQL</a:t>
            </a:r>
            <a:endParaRPr lang="ko-KR" altLang="en-US" sz="12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46" name="Google Shape;121;p18">
            <a:extLst>
              <a:ext uri="{FF2B5EF4-FFF2-40B4-BE49-F238E27FC236}">
                <a16:creationId xmlns:a16="http://schemas.microsoft.com/office/drawing/2014/main" id="{FD1C9B72-D6C0-4E4E-A2FD-AEA15B607741}"/>
              </a:ext>
            </a:extLst>
          </p:cNvPr>
          <p:cNvSpPr txBox="1"/>
          <p:nvPr/>
        </p:nvSpPr>
        <p:spPr>
          <a:xfrm>
            <a:off x="2121437" y="4108066"/>
            <a:ext cx="9000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JAVA</a:t>
            </a:r>
            <a:endParaRPr sz="12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47" name="Google Shape;122;p18">
            <a:extLst>
              <a:ext uri="{FF2B5EF4-FFF2-40B4-BE49-F238E27FC236}">
                <a16:creationId xmlns:a16="http://schemas.microsoft.com/office/drawing/2014/main" id="{ADBE8BC8-2113-1045-B15B-1917363293F6}"/>
              </a:ext>
            </a:extLst>
          </p:cNvPr>
          <p:cNvSpPr txBox="1"/>
          <p:nvPr/>
        </p:nvSpPr>
        <p:spPr>
          <a:xfrm>
            <a:off x="6335597" y="2382033"/>
            <a:ext cx="342293" cy="342293"/>
          </a:xfrm>
          <a:prstGeom prst="ellipse">
            <a:avLst/>
          </a:prstGeom>
          <a:solidFill>
            <a:srgbClr val="F2F2F2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중상</a:t>
            </a:r>
            <a:endParaRPr sz="1000" b="1" dirty="0">
              <a:solidFill>
                <a:schemeClr val="tx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51" name="Google Shape;126;p18">
            <a:extLst>
              <a:ext uri="{FF2B5EF4-FFF2-40B4-BE49-F238E27FC236}">
                <a16:creationId xmlns:a16="http://schemas.microsoft.com/office/drawing/2014/main" id="{2BF287DB-2A9C-6A43-BFB5-FEB27D9F95D9}"/>
              </a:ext>
            </a:extLst>
          </p:cNvPr>
          <p:cNvSpPr/>
          <p:nvPr/>
        </p:nvSpPr>
        <p:spPr>
          <a:xfrm>
            <a:off x="2121437" y="4596351"/>
            <a:ext cx="5078400" cy="7200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2" name="Google Shape;127;p18">
            <a:extLst>
              <a:ext uri="{FF2B5EF4-FFF2-40B4-BE49-F238E27FC236}">
                <a16:creationId xmlns:a16="http://schemas.microsoft.com/office/drawing/2014/main" id="{B9F8F6C9-C058-9845-9873-5007D8770F0A}"/>
              </a:ext>
            </a:extLst>
          </p:cNvPr>
          <p:cNvSpPr txBox="1"/>
          <p:nvPr/>
        </p:nvSpPr>
        <p:spPr>
          <a:xfrm>
            <a:off x="2159486" y="4727465"/>
            <a:ext cx="17616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경력</a:t>
            </a:r>
            <a:r>
              <a:rPr lang="en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</a:t>
            </a:r>
            <a:r>
              <a:rPr lang="en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및</a:t>
            </a:r>
            <a:r>
              <a:rPr lang="en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</a:t>
            </a:r>
            <a:r>
              <a:rPr lang="en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프로젝트</a:t>
            </a:r>
            <a:endParaRPr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pic>
        <p:nvPicPr>
          <p:cNvPr id="3" name="그림 2" descr="정장, 사람, 넥타이, 의류이(가) 표시된 사진&#10;&#10;자동 생성된 설명">
            <a:extLst>
              <a:ext uri="{FF2B5EF4-FFF2-40B4-BE49-F238E27FC236}">
                <a16:creationId xmlns:a16="http://schemas.microsoft.com/office/drawing/2014/main" id="{3215074F-4656-2C73-E436-18F81F94E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25" y="577095"/>
            <a:ext cx="1213200" cy="1581214"/>
          </a:xfrm>
          <a:prstGeom prst="rect">
            <a:avLst/>
          </a:prstGeom>
        </p:spPr>
      </p:pic>
      <p:sp>
        <p:nvSpPr>
          <p:cNvPr id="4" name="Google Shape;122;p18">
            <a:extLst>
              <a:ext uri="{FF2B5EF4-FFF2-40B4-BE49-F238E27FC236}">
                <a16:creationId xmlns:a16="http://schemas.microsoft.com/office/drawing/2014/main" id="{B4026477-25B4-8561-8E47-9E874890DAEC}"/>
              </a:ext>
            </a:extLst>
          </p:cNvPr>
          <p:cNvSpPr txBox="1"/>
          <p:nvPr/>
        </p:nvSpPr>
        <p:spPr>
          <a:xfrm>
            <a:off x="6335597" y="3193211"/>
            <a:ext cx="342293" cy="342293"/>
          </a:xfrm>
          <a:prstGeom prst="ellipse">
            <a:avLst/>
          </a:prstGeom>
          <a:solidFill>
            <a:srgbClr val="F2F2F2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중</a:t>
            </a:r>
            <a:endParaRPr sz="1000" b="1" dirty="0">
              <a:solidFill>
                <a:schemeClr val="tx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5" name="Google Shape;122;p18">
            <a:extLst>
              <a:ext uri="{FF2B5EF4-FFF2-40B4-BE49-F238E27FC236}">
                <a16:creationId xmlns:a16="http://schemas.microsoft.com/office/drawing/2014/main" id="{C728FCE3-158A-85C2-E954-BE9397318F9B}"/>
              </a:ext>
            </a:extLst>
          </p:cNvPr>
          <p:cNvSpPr txBox="1"/>
          <p:nvPr/>
        </p:nvSpPr>
        <p:spPr>
          <a:xfrm>
            <a:off x="6335597" y="3600680"/>
            <a:ext cx="342293" cy="342293"/>
          </a:xfrm>
          <a:prstGeom prst="ellipse">
            <a:avLst/>
          </a:prstGeom>
          <a:solidFill>
            <a:srgbClr val="F2F2F2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중</a:t>
            </a:r>
            <a:endParaRPr sz="1000" b="1" dirty="0">
              <a:solidFill>
                <a:schemeClr val="tx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6" name="Google Shape;122;p18">
            <a:extLst>
              <a:ext uri="{FF2B5EF4-FFF2-40B4-BE49-F238E27FC236}">
                <a16:creationId xmlns:a16="http://schemas.microsoft.com/office/drawing/2014/main" id="{6C125329-1B69-E014-E34C-2226F3A738EF}"/>
              </a:ext>
            </a:extLst>
          </p:cNvPr>
          <p:cNvSpPr txBox="1"/>
          <p:nvPr/>
        </p:nvSpPr>
        <p:spPr>
          <a:xfrm>
            <a:off x="6335597" y="4012897"/>
            <a:ext cx="342293" cy="342293"/>
          </a:xfrm>
          <a:prstGeom prst="ellipse">
            <a:avLst/>
          </a:prstGeom>
          <a:solidFill>
            <a:srgbClr val="F2F2F2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하</a:t>
            </a:r>
            <a:endParaRPr sz="1000" b="1" dirty="0">
              <a:solidFill>
                <a:schemeClr val="tx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452272B-7134-6CC2-3455-38482767F9A2}"/>
              </a:ext>
            </a:extLst>
          </p:cNvPr>
          <p:cNvCxnSpPr>
            <a:stCxn id="43" idx="3"/>
          </p:cNvCxnSpPr>
          <p:nvPr/>
        </p:nvCxnSpPr>
        <p:spPr>
          <a:xfrm flipV="1">
            <a:off x="3021437" y="2596302"/>
            <a:ext cx="3084088" cy="543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FAC3CB8-1A12-1447-9366-6DA8BD53A057}"/>
              </a:ext>
            </a:extLst>
          </p:cNvPr>
          <p:cNvCxnSpPr/>
          <p:nvPr/>
        </p:nvCxnSpPr>
        <p:spPr>
          <a:xfrm flipV="1">
            <a:off x="2996195" y="3365637"/>
            <a:ext cx="3084088" cy="543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D0AAC90-A980-E1D8-A592-38DA9326BD2E}"/>
              </a:ext>
            </a:extLst>
          </p:cNvPr>
          <p:cNvCxnSpPr/>
          <p:nvPr/>
        </p:nvCxnSpPr>
        <p:spPr>
          <a:xfrm flipV="1">
            <a:off x="3021437" y="3776071"/>
            <a:ext cx="3084088" cy="543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2B166A9-EFA6-24F5-35F5-E31B82BEA31F}"/>
              </a:ext>
            </a:extLst>
          </p:cNvPr>
          <p:cNvCxnSpPr/>
          <p:nvPr/>
        </p:nvCxnSpPr>
        <p:spPr>
          <a:xfrm flipV="1">
            <a:off x="2996195" y="4195138"/>
            <a:ext cx="3084088" cy="543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18;p18">
            <a:extLst>
              <a:ext uri="{FF2B5EF4-FFF2-40B4-BE49-F238E27FC236}">
                <a16:creationId xmlns:a16="http://schemas.microsoft.com/office/drawing/2014/main" id="{96D9542B-E89F-4CF1-1EDE-53618EB7231E}"/>
              </a:ext>
            </a:extLst>
          </p:cNvPr>
          <p:cNvSpPr txBox="1"/>
          <p:nvPr/>
        </p:nvSpPr>
        <p:spPr>
          <a:xfrm>
            <a:off x="2121437" y="2864312"/>
            <a:ext cx="9000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Tensorflow</a:t>
            </a:r>
            <a:endParaRPr sz="12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13" name="Google Shape;122;p18">
            <a:extLst>
              <a:ext uri="{FF2B5EF4-FFF2-40B4-BE49-F238E27FC236}">
                <a16:creationId xmlns:a16="http://schemas.microsoft.com/office/drawing/2014/main" id="{88A6A750-F78C-FD0B-B2E1-7F13FC049BA5}"/>
              </a:ext>
            </a:extLst>
          </p:cNvPr>
          <p:cNvSpPr txBox="1"/>
          <p:nvPr/>
        </p:nvSpPr>
        <p:spPr>
          <a:xfrm>
            <a:off x="6335597" y="2790309"/>
            <a:ext cx="342293" cy="342293"/>
          </a:xfrm>
          <a:prstGeom prst="ellipse">
            <a:avLst/>
          </a:prstGeom>
          <a:solidFill>
            <a:srgbClr val="F2F2F2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중상</a:t>
            </a:r>
            <a:endParaRPr sz="1000" b="1" dirty="0">
              <a:solidFill>
                <a:schemeClr val="tx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BFDD1EF-F607-281A-9FBC-88896ACD31BC}"/>
              </a:ext>
            </a:extLst>
          </p:cNvPr>
          <p:cNvCxnSpPr>
            <a:cxnSpLocks/>
          </p:cNvCxnSpPr>
          <p:nvPr/>
        </p:nvCxnSpPr>
        <p:spPr>
          <a:xfrm flipV="1">
            <a:off x="3029667" y="2975873"/>
            <a:ext cx="3084088" cy="543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55;p19">
            <a:extLst>
              <a:ext uri="{FF2B5EF4-FFF2-40B4-BE49-F238E27FC236}">
                <a16:creationId xmlns:a16="http://schemas.microsoft.com/office/drawing/2014/main" id="{CE8064D0-EF7D-E034-3C40-9437B1D826EA}"/>
              </a:ext>
            </a:extLst>
          </p:cNvPr>
          <p:cNvSpPr/>
          <p:nvPr/>
        </p:nvSpPr>
        <p:spPr>
          <a:xfrm>
            <a:off x="2121600" y="7454930"/>
            <a:ext cx="5078400" cy="3600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6;p18">
            <a:extLst>
              <a:ext uri="{FF2B5EF4-FFF2-40B4-BE49-F238E27FC236}">
                <a16:creationId xmlns:a16="http://schemas.microsoft.com/office/drawing/2014/main" id="{D0201101-4184-568D-8C4E-53EF8CCF73B6}"/>
              </a:ext>
            </a:extLst>
          </p:cNvPr>
          <p:cNvSpPr txBox="1"/>
          <p:nvPr/>
        </p:nvSpPr>
        <p:spPr>
          <a:xfrm>
            <a:off x="2149326" y="5122264"/>
            <a:ext cx="50784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Webtuna</a:t>
            </a:r>
            <a:r>
              <a:rPr lang="ko-KR" alt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</a:t>
            </a:r>
            <a:r>
              <a:rPr lang="en-US" altLang="ko-KR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(</a:t>
            </a:r>
            <a:r>
              <a:rPr lang="ko-KR" alt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선호하는 그림체를 기반으로 웹툰을 추천하는 서비스</a:t>
            </a:r>
            <a:r>
              <a:rPr lang="en-US" altLang="ko-KR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)</a:t>
            </a:r>
            <a:endParaRPr sz="12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15" name="Google Shape;137;p18">
            <a:extLst>
              <a:ext uri="{FF2B5EF4-FFF2-40B4-BE49-F238E27FC236}">
                <a16:creationId xmlns:a16="http://schemas.microsoft.com/office/drawing/2014/main" id="{3D0E0682-6EE7-03F0-E8C5-E7ED9DD0726D}"/>
              </a:ext>
            </a:extLst>
          </p:cNvPr>
          <p:cNvSpPr txBox="1"/>
          <p:nvPr/>
        </p:nvSpPr>
        <p:spPr>
          <a:xfrm>
            <a:off x="2149326" y="5395104"/>
            <a:ext cx="50784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백엔드</a:t>
            </a:r>
            <a:r>
              <a:rPr lang="ko-KR" alt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및 </a:t>
            </a:r>
            <a:r>
              <a:rPr lang="ko-KR" altLang="en-US" sz="1200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머신러닝</a:t>
            </a:r>
            <a:r>
              <a:rPr lang="en-US" altLang="ko-KR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, </a:t>
            </a:r>
            <a:r>
              <a:rPr lang="ko-KR" alt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데이터베이스 </a:t>
            </a:r>
            <a:r>
              <a:rPr lang="en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/ 기여도 2</a:t>
            </a:r>
            <a:r>
              <a:rPr 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0</a:t>
            </a:r>
            <a:r>
              <a:rPr lang="en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% / </a:t>
            </a:r>
            <a:r>
              <a:rPr lang="ko-KR" alt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참여인원 </a:t>
            </a:r>
            <a:r>
              <a:rPr lang="en-US" altLang="ko-KR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6</a:t>
            </a:r>
            <a:r>
              <a:rPr lang="ko-KR" alt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명</a:t>
            </a:r>
            <a:endParaRPr sz="12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16" name="Google Shape;138;p18">
            <a:extLst>
              <a:ext uri="{FF2B5EF4-FFF2-40B4-BE49-F238E27FC236}">
                <a16:creationId xmlns:a16="http://schemas.microsoft.com/office/drawing/2014/main" id="{26112A92-FEE8-1BBA-3D53-5FCBF3AC3029}"/>
              </a:ext>
            </a:extLst>
          </p:cNvPr>
          <p:cNvSpPr txBox="1"/>
          <p:nvPr/>
        </p:nvSpPr>
        <p:spPr>
          <a:xfrm>
            <a:off x="2149326" y="5907854"/>
            <a:ext cx="5078400" cy="114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lnSpc>
                <a:spcPct val="150000"/>
              </a:lnSpc>
              <a:buSzPts val="1000"/>
              <a:buFont typeface="Symbol" pitchFamily="2" charset="2"/>
              <a:buChar char="-"/>
            </a:pP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웹툰 데이터 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API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활용 데이터베이스 구축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부족한 부분은 </a:t>
            </a:r>
            <a:r>
              <a:rPr lang="ko-KR" altLang="en-US" sz="1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크롤링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 marL="173736" indent="-173736">
              <a:lnSpc>
                <a:spcPct val="150000"/>
              </a:lnSpc>
              <a:buSzPts val="1000"/>
              <a:buFont typeface="Symbol" pitchFamily="2" charset="2"/>
              <a:buChar char="-"/>
            </a:pP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CNN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활용하여 웹툰을 그림체에 따라 분류하고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이를 기반으로 웹툰 추천</a:t>
            </a:r>
            <a:endParaRPr lang="en-US" altLang="ko-KR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73736" indent="-173736">
              <a:lnSpc>
                <a:spcPct val="150000"/>
              </a:lnSpc>
              <a:buSzPts val="1000"/>
              <a:buFont typeface="Symbol" pitchFamily="2" charset="2"/>
              <a:buChar char="-"/>
            </a:pP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Collaborative Filtering(Item-based Filtering &amp; User-based Filtering) 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 웹툰 추천</a:t>
            </a:r>
            <a:endParaRPr lang="en-US" altLang="ko-KR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73736" indent="-173736">
              <a:lnSpc>
                <a:spcPct val="150000"/>
              </a:lnSpc>
              <a:buSzPts val="1000"/>
              <a:buFont typeface="Symbol" pitchFamily="2" charset="2"/>
              <a:buChar char="-"/>
            </a:pP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가지 웹툰 추천 알고리즘 개발 및 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API 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구현</a:t>
            </a:r>
            <a:endParaRPr lang="en-US" altLang="ko-KR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73736" indent="-173736">
              <a:lnSpc>
                <a:spcPct val="150000"/>
              </a:lnSpc>
              <a:buSzPts val="1000"/>
              <a:buFont typeface="Symbol" pitchFamily="2" charset="2"/>
              <a:buChar char="-"/>
            </a:pP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AWS 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 배포 및 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AWS RDS 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활용을 통한 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DB 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통합</a:t>
            </a:r>
            <a:endParaRPr lang="en-US" altLang="ko-KR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Google Shape;139;p18">
            <a:extLst>
              <a:ext uri="{FF2B5EF4-FFF2-40B4-BE49-F238E27FC236}">
                <a16:creationId xmlns:a16="http://schemas.microsoft.com/office/drawing/2014/main" id="{79859866-E6C1-838B-60C8-86E79BD34236}"/>
              </a:ext>
            </a:extLst>
          </p:cNvPr>
          <p:cNvSpPr txBox="1"/>
          <p:nvPr/>
        </p:nvSpPr>
        <p:spPr>
          <a:xfrm>
            <a:off x="2149476" y="5667588"/>
            <a:ext cx="2523078" cy="16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2022.09</a:t>
            </a:r>
            <a:r>
              <a:rPr lang="en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– 2022.10 (6</a:t>
            </a:r>
            <a:r>
              <a:rPr lang="ko-KR" altLang="en-US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주</a:t>
            </a:r>
            <a:r>
              <a:rPr lang="en-US" altLang="ko-KR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)</a:t>
            </a:r>
            <a:r>
              <a:rPr lang="ko-KR" altLang="en-US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</a:t>
            </a:r>
            <a:r>
              <a:rPr lang="en-US" altLang="ko-KR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/</a:t>
            </a:r>
            <a:r>
              <a:rPr lang="ko-KR" altLang="en-US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</a:t>
            </a:r>
            <a:r>
              <a:rPr lang="en-US" altLang="ko-KR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SSAFY</a:t>
            </a:r>
            <a:endParaRPr sz="1000" dirty="0">
              <a:solidFill>
                <a:srgbClr val="B7B7B7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18" name="Google Shape;145;p18">
            <a:extLst>
              <a:ext uri="{FF2B5EF4-FFF2-40B4-BE49-F238E27FC236}">
                <a16:creationId xmlns:a16="http://schemas.microsoft.com/office/drawing/2014/main" id="{E017AEEB-FD42-F221-22C6-812E3310075A}"/>
              </a:ext>
            </a:extLst>
          </p:cNvPr>
          <p:cNvSpPr txBox="1"/>
          <p:nvPr/>
        </p:nvSpPr>
        <p:spPr>
          <a:xfrm>
            <a:off x="2149326" y="7102417"/>
            <a:ext cx="50784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" sz="1000" dirty="0">
                <a:solidFill>
                  <a:srgbClr val="4A86E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#</a:t>
            </a:r>
            <a:r>
              <a:rPr lang="en-US" altLang="ko-KR" sz="1000" dirty="0">
                <a:solidFill>
                  <a:srgbClr val="4A86E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Python(Django) </a:t>
            </a:r>
            <a:r>
              <a:rPr lang="en" sz="1000" dirty="0">
                <a:solidFill>
                  <a:srgbClr val="4A86E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#Tensorflow #CNN #MySQL #</a:t>
            </a:r>
            <a:r>
              <a:rPr lang="en-US" sz="1000" dirty="0">
                <a:solidFill>
                  <a:srgbClr val="4A86E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AWS</a:t>
            </a:r>
            <a:r>
              <a:rPr lang="ko-KR" altLang="en-US" sz="1000" dirty="0">
                <a:solidFill>
                  <a:srgbClr val="4A86E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</a:t>
            </a:r>
            <a:r>
              <a:rPr lang="en-US" altLang="ko-KR" sz="1000" dirty="0">
                <a:solidFill>
                  <a:srgbClr val="4A86E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EC2/RDS</a:t>
            </a:r>
            <a:endParaRPr sz="1000" dirty="0">
              <a:solidFill>
                <a:srgbClr val="4A86E8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25" name="Google Shape;155;p19">
            <a:extLst>
              <a:ext uri="{FF2B5EF4-FFF2-40B4-BE49-F238E27FC236}">
                <a16:creationId xmlns:a16="http://schemas.microsoft.com/office/drawing/2014/main" id="{81645670-45A3-472B-BE05-0EFBB061C961}"/>
              </a:ext>
            </a:extLst>
          </p:cNvPr>
          <p:cNvSpPr/>
          <p:nvPr/>
        </p:nvSpPr>
        <p:spPr>
          <a:xfrm>
            <a:off x="2121600" y="11867594"/>
            <a:ext cx="5078400" cy="3600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36;p18">
            <a:extLst>
              <a:ext uri="{FF2B5EF4-FFF2-40B4-BE49-F238E27FC236}">
                <a16:creationId xmlns:a16="http://schemas.microsoft.com/office/drawing/2014/main" id="{05FD8FD9-2248-5E6F-A359-CAA91EEAC390}"/>
              </a:ext>
            </a:extLst>
          </p:cNvPr>
          <p:cNvSpPr txBox="1"/>
          <p:nvPr/>
        </p:nvSpPr>
        <p:spPr>
          <a:xfrm>
            <a:off x="2149326" y="7839774"/>
            <a:ext cx="50784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Young Climb</a:t>
            </a:r>
            <a:r>
              <a:rPr lang="ko-KR" alt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</a:t>
            </a:r>
            <a:r>
              <a:rPr lang="en-US" altLang="ko-KR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(</a:t>
            </a:r>
            <a:r>
              <a:rPr lang="ko-KR" altLang="en-US" sz="1200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클라이밍</a:t>
            </a:r>
            <a:r>
              <a:rPr lang="ko-KR" alt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문제 풀이 공유 커뮤니티 어플리케이션</a:t>
            </a:r>
            <a:r>
              <a:rPr lang="en-US" altLang="ko-KR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)</a:t>
            </a:r>
            <a:endParaRPr sz="12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27" name="Google Shape;137;p18">
            <a:extLst>
              <a:ext uri="{FF2B5EF4-FFF2-40B4-BE49-F238E27FC236}">
                <a16:creationId xmlns:a16="http://schemas.microsoft.com/office/drawing/2014/main" id="{6F2C580E-96EF-6B96-1D86-4091604655EE}"/>
              </a:ext>
            </a:extLst>
          </p:cNvPr>
          <p:cNvSpPr txBox="1"/>
          <p:nvPr/>
        </p:nvSpPr>
        <p:spPr>
          <a:xfrm>
            <a:off x="2149326" y="8112614"/>
            <a:ext cx="50784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백엔드</a:t>
            </a:r>
            <a:r>
              <a:rPr lang="ko-KR" alt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및 </a:t>
            </a:r>
            <a:r>
              <a:rPr lang="ko-KR" altLang="en-US" sz="1200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머신러닝</a:t>
            </a:r>
            <a:r>
              <a:rPr lang="en-US" altLang="ko-KR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, </a:t>
            </a:r>
            <a:r>
              <a:rPr lang="ko-KR" alt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데이터베이스 </a:t>
            </a:r>
            <a:r>
              <a:rPr lang="en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/ 기여도 2</a:t>
            </a:r>
            <a:r>
              <a:rPr 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0</a:t>
            </a:r>
            <a:r>
              <a:rPr lang="en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% / </a:t>
            </a:r>
            <a:r>
              <a:rPr lang="ko-KR" alt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참여인원 </a:t>
            </a:r>
            <a:r>
              <a:rPr lang="en-US" altLang="ko-KR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6</a:t>
            </a:r>
            <a:r>
              <a:rPr lang="ko-KR" alt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명</a:t>
            </a:r>
            <a:endParaRPr sz="12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28" name="Google Shape;138;p18">
            <a:extLst>
              <a:ext uri="{FF2B5EF4-FFF2-40B4-BE49-F238E27FC236}">
                <a16:creationId xmlns:a16="http://schemas.microsoft.com/office/drawing/2014/main" id="{002F6D2E-E4DC-B84E-1EEF-AD61CE8DED97}"/>
              </a:ext>
            </a:extLst>
          </p:cNvPr>
          <p:cNvSpPr txBox="1"/>
          <p:nvPr/>
        </p:nvSpPr>
        <p:spPr>
          <a:xfrm>
            <a:off x="2149326" y="8625364"/>
            <a:ext cx="5078400" cy="1457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lnSpc>
                <a:spcPct val="150000"/>
              </a:lnSpc>
              <a:buSzPts val="1000"/>
              <a:buFont typeface="Symbol" pitchFamily="2" charset="2"/>
              <a:buChar char="-"/>
            </a:pP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YOLO 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알고리즘 활용 </a:t>
            </a:r>
            <a:r>
              <a:rPr lang="ko-KR" altLang="en-US" sz="1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윙스팬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계산 기능 제공</a:t>
            </a:r>
            <a:endParaRPr lang="en-US" altLang="ko-KR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73736" indent="-173736">
              <a:lnSpc>
                <a:spcPct val="150000"/>
              </a:lnSpc>
              <a:buSzPts val="1000"/>
              <a:buFont typeface="Symbol" pitchFamily="2" charset="2"/>
              <a:buChar char="-"/>
            </a:pP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2D to 3D GAN Model 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 사진을 통해 </a:t>
            </a:r>
            <a:r>
              <a:rPr lang="ko-KR" altLang="en-US" sz="1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클라이밍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벽 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3D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모델링</a:t>
            </a:r>
            <a:endParaRPr lang="en-US" altLang="ko-KR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73736" indent="-173736">
              <a:lnSpc>
                <a:spcPct val="150000"/>
              </a:lnSpc>
              <a:buSzPts val="1000"/>
              <a:buFont typeface="Symbol" pitchFamily="2" charset="2"/>
              <a:buChar char="-"/>
            </a:pP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MVC 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패턴 이용 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RESTful API 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설계</a:t>
            </a:r>
            <a:endParaRPr lang="en-US" altLang="ko-KR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73736" indent="-173736">
              <a:lnSpc>
                <a:spcPct val="150000"/>
              </a:lnSpc>
              <a:buSzPts val="1000"/>
              <a:buFont typeface="Symbol" pitchFamily="2" charset="2"/>
              <a:buChar char="-"/>
            </a:pP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JWT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 로그인 로직 및 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API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구현</a:t>
            </a:r>
            <a:endParaRPr lang="en-US" altLang="ko-KR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73736" indent="-173736">
              <a:lnSpc>
                <a:spcPct val="150000"/>
              </a:lnSpc>
              <a:buSzPts val="1000"/>
              <a:buFont typeface="Symbol" pitchFamily="2" charset="2"/>
              <a:buChar char="-"/>
            </a:pP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멤버 관리 및 등급 관련 로직 및 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API 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구현</a:t>
            </a:r>
            <a:endParaRPr lang="en-US" altLang="ko-KR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73736" indent="-173736">
              <a:lnSpc>
                <a:spcPct val="150000"/>
              </a:lnSpc>
              <a:buSzPts val="1000"/>
              <a:buFont typeface="Symbol" pitchFamily="2" charset="2"/>
              <a:buChar char="-"/>
            </a:pP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게시글 관련 로직 및 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API 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구현</a:t>
            </a:r>
            <a:endParaRPr lang="en-US" altLang="ko-KR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73736" indent="-173736">
              <a:lnSpc>
                <a:spcPct val="150000"/>
              </a:lnSpc>
              <a:buSzPts val="1000"/>
              <a:buFont typeface="Symbol" pitchFamily="2" charset="2"/>
              <a:buChar char="-"/>
            </a:pPr>
            <a:endParaRPr lang="ko-KR" alt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9" name="Google Shape;139;p18">
            <a:extLst>
              <a:ext uri="{FF2B5EF4-FFF2-40B4-BE49-F238E27FC236}">
                <a16:creationId xmlns:a16="http://schemas.microsoft.com/office/drawing/2014/main" id="{3E33E300-66D9-7A54-42CD-F9F71E35363D}"/>
              </a:ext>
            </a:extLst>
          </p:cNvPr>
          <p:cNvSpPr txBox="1"/>
          <p:nvPr/>
        </p:nvSpPr>
        <p:spPr>
          <a:xfrm>
            <a:off x="2149476" y="8385098"/>
            <a:ext cx="2523078" cy="16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2022.10</a:t>
            </a:r>
            <a:r>
              <a:rPr lang="en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– 2022.11 (6</a:t>
            </a:r>
            <a:r>
              <a:rPr lang="ko-KR" altLang="en-US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주</a:t>
            </a:r>
            <a:r>
              <a:rPr lang="en-US" altLang="ko-KR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)</a:t>
            </a:r>
            <a:r>
              <a:rPr lang="ko-KR" altLang="en-US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</a:t>
            </a:r>
            <a:r>
              <a:rPr lang="en-US" altLang="ko-KR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/</a:t>
            </a:r>
            <a:r>
              <a:rPr lang="ko-KR" altLang="en-US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</a:t>
            </a:r>
            <a:r>
              <a:rPr lang="en-US" altLang="ko-KR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SSAFY</a:t>
            </a:r>
            <a:endParaRPr sz="1000" dirty="0">
              <a:solidFill>
                <a:srgbClr val="B7B7B7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30" name="Google Shape;145;p18">
            <a:extLst>
              <a:ext uri="{FF2B5EF4-FFF2-40B4-BE49-F238E27FC236}">
                <a16:creationId xmlns:a16="http://schemas.microsoft.com/office/drawing/2014/main" id="{D4AE62C8-2550-25B4-A585-52A65FE2B37F}"/>
              </a:ext>
            </a:extLst>
          </p:cNvPr>
          <p:cNvSpPr txBox="1"/>
          <p:nvPr/>
        </p:nvSpPr>
        <p:spPr>
          <a:xfrm>
            <a:off x="2149326" y="10092101"/>
            <a:ext cx="50784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" sz="1000" dirty="0">
                <a:solidFill>
                  <a:srgbClr val="4A86E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#</a:t>
            </a:r>
            <a:r>
              <a:rPr lang="en-US" altLang="ko-KR" sz="1000" dirty="0">
                <a:solidFill>
                  <a:srgbClr val="4A86E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Java(Spring Boot) #Spring Security #Spring Data JPA </a:t>
            </a:r>
            <a:r>
              <a:rPr lang="en" sz="1000" dirty="0">
                <a:solidFill>
                  <a:srgbClr val="4A86E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#Tensorflow #CNN #GAN #MySQL</a:t>
            </a:r>
            <a:endParaRPr sz="1000" dirty="0">
              <a:solidFill>
                <a:srgbClr val="4A86E8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</p:spTree>
    <p:extLst>
      <p:ext uri="{BB962C8B-B14F-4D97-AF65-F5344CB8AC3E}">
        <p14:creationId xmlns:p14="http://schemas.microsoft.com/office/powerpoint/2010/main" val="47254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/>
          <p:nvPr/>
        </p:nvSpPr>
        <p:spPr>
          <a:xfrm>
            <a:off x="22845" y="0"/>
            <a:ext cx="1761600" cy="10692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67;p19">
            <a:extLst>
              <a:ext uri="{FF2B5EF4-FFF2-40B4-BE49-F238E27FC236}">
                <a16:creationId xmlns:a16="http://schemas.microsoft.com/office/drawing/2014/main" id="{F4345C94-09DA-4A29-B60C-89A228AC0234}"/>
              </a:ext>
            </a:extLst>
          </p:cNvPr>
          <p:cNvSpPr txBox="1"/>
          <p:nvPr/>
        </p:nvSpPr>
        <p:spPr>
          <a:xfrm>
            <a:off x="2121738" y="6633807"/>
            <a:ext cx="17616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교육과정</a:t>
            </a:r>
            <a:endParaRPr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129" name="Google Shape;155;p19">
            <a:extLst>
              <a:ext uri="{FF2B5EF4-FFF2-40B4-BE49-F238E27FC236}">
                <a16:creationId xmlns:a16="http://schemas.microsoft.com/office/drawing/2014/main" id="{F6FFA154-8469-C212-45EA-EB2D52CF41F2}"/>
              </a:ext>
            </a:extLst>
          </p:cNvPr>
          <p:cNvSpPr/>
          <p:nvPr/>
        </p:nvSpPr>
        <p:spPr>
          <a:xfrm>
            <a:off x="2121599" y="8298382"/>
            <a:ext cx="5078400" cy="3600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73;p19">
            <a:extLst>
              <a:ext uri="{FF2B5EF4-FFF2-40B4-BE49-F238E27FC236}">
                <a16:creationId xmlns:a16="http://schemas.microsoft.com/office/drawing/2014/main" id="{70B9D83C-F018-AA99-B6D1-6B58A49EB55A}"/>
              </a:ext>
            </a:extLst>
          </p:cNvPr>
          <p:cNvSpPr txBox="1"/>
          <p:nvPr/>
        </p:nvSpPr>
        <p:spPr>
          <a:xfrm>
            <a:off x="2121575" y="7062726"/>
            <a:ext cx="3866700" cy="255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삼성 청년 </a:t>
            </a:r>
            <a:r>
              <a:rPr lang="en-US" altLang="ko-KR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SW </a:t>
            </a:r>
            <a:r>
              <a:rPr lang="ko-KR" alt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아카데미 </a:t>
            </a:r>
            <a:r>
              <a:rPr lang="en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(</a:t>
            </a:r>
            <a:r>
              <a:rPr lang="ko-KR" alt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삼성전자</a:t>
            </a:r>
            <a:r>
              <a:rPr lang="en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)</a:t>
            </a:r>
            <a:endParaRPr sz="12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131" name="Google Shape;175;p19">
            <a:extLst>
              <a:ext uri="{FF2B5EF4-FFF2-40B4-BE49-F238E27FC236}">
                <a16:creationId xmlns:a16="http://schemas.microsoft.com/office/drawing/2014/main" id="{976EC63F-B6B0-5E30-66DF-76D14EB6D6BC}"/>
              </a:ext>
            </a:extLst>
          </p:cNvPr>
          <p:cNvSpPr txBox="1"/>
          <p:nvPr/>
        </p:nvSpPr>
        <p:spPr>
          <a:xfrm>
            <a:off x="4956261" y="7054898"/>
            <a:ext cx="2243326" cy="206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2022.01</a:t>
            </a:r>
            <a:r>
              <a:rPr lang="en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– 2022.12</a:t>
            </a:r>
            <a:endParaRPr sz="1000" dirty="0">
              <a:solidFill>
                <a:srgbClr val="B7B7B7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132" name="Google Shape;176;p19">
            <a:extLst>
              <a:ext uri="{FF2B5EF4-FFF2-40B4-BE49-F238E27FC236}">
                <a16:creationId xmlns:a16="http://schemas.microsoft.com/office/drawing/2014/main" id="{76D1CB38-9F81-9497-DFC1-B7F1CF1D0F75}"/>
              </a:ext>
            </a:extLst>
          </p:cNvPr>
          <p:cNvSpPr txBox="1"/>
          <p:nvPr/>
        </p:nvSpPr>
        <p:spPr>
          <a:xfrm>
            <a:off x="2121613" y="7437700"/>
            <a:ext cx="5078400" cy="50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삼성전자에서 주관하는 청년 소프트웨어 인재 양성 교육 과정으로 프로젝트를 중심으로 학습</a:t>
            </a:r>
          </a:p>
          <a:p>
            <a:pPr lvl="0"/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및 실습을 진행했습니다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. 800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시간의 코딩 집중 교육을 이수하였고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, 800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시간 동안 네 차례</a:t>
            </a:r>
          </a:p>
          <a:p>
            <a:pPr lvl="0"/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개발 프로젝트를 진행하였습니다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.</a:t>
            </a:r>
          </a:p>
        </p:txBody>
      </p:sp>
      <p:sp>
        <p:nvSpPr>
          <p:cNvPr id="25" name="Google Shape;135;p18">
            <a:extLst>
              <a:ext uri="{FF2B5EF4-FFF2-40B4-BE49-F238E27FC236}">
                <a16:creationId xmlns:a16="http://schemas.microsoft.com/office/drawing/2014/main" id="{DCC37482-3BCC-B571-E115-C9A81AEAE1C9}"/>
              </a:ext>
            </a:extLst>
          </p:cNvPr>
          <p:cNvSpPr/>
          <p:nvPr/>
        </p:nvSpPr>
        <p:spPr>
          <a:xfrm>
            <a:off x="2141895" y="3060970"/>
            <a:ext cx="5078400" cy="3600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7" name="Google Shape;136;p18">
            <a:extLst>
              <a:ext uri="{FF2B5EF4-FFF2-40B4-BE49-F238E27FC236}">
                <a16:creationId xmlns:a16="http://schemas.microsoft.com/office/drawing/2014/main" id="{2150034B-E3C9-DC91-3681-EB853951C8E9}"/>
              </a:ext>
            </a:extLst>
          </p:cNvPr>
          <p:cNvSpPr txBox="1"/>
          <p:nvPr/>
        </p:nvSpPr>
        <p:spPr>
          <a:xfrm>
            <a:off x="2157868" y="761525"/>
            <a:ext cx="50784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200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DEVbti</a:t>
            </a:r>
            <a:r>
              <a:rPr lang="ko-KR" alt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</a:t>
            </a:r>
            <a:r>
              <a:rPr lang="en-US" altLang="ko-KR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(MBTI</a:t>
            </a:r>
            <a:r>
              <a:rPr lang="ko-KR" alt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를 통해 나와 어울리는 개발 직무를 찾아주는 서비스</a:t>
            </a:r>
            <a:r>
              <a:rPr lang="en-US" altLang="ko-KR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)</a:t>
            </a:r>
            <a:endParaRPr lang="ko-KR" altLang="en-US" sz="12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28" name="Google Shape;137;p18">
            <a:extLst>
              <a:ext uri="{FF2B5EF4-FFF2-40B4-BE49-F238E27FC236}">
                <a16:creationId xmlns:a16="http://schemas.microsoft.com/office/drawing/2014/main" id="{F553E2AC-2B4B-2269-DEDA-2C7701D53E58}"/>
              </a:ext>
            </a:extLst>
          </p:cNvPr>
          <p:cNvSpPr txBox="1"/>
          <p:nvPr/>
        </p:nvSpPr>
        <p:spPr>
          <a:xfrm>
            <a:off x="2157868" y="1034365"/>
            <a:ext cx="50784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백엔드</a:t>
            </a:r>
            <a:r>
              <a:rPr lang="ko-KR" alt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및 데이터베이스 </a:t>
            </a:r>
            <a:r>
              <a:rPr lang="en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/ 기여도 25% / </a:t>
            </a:r>
            <a:r>
              <a:rPr lang="ko-KR" alt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참여인원 </a:t>
            </a:r>
            <a:r>
              <a:rPr lang="en-US" altLang="ko-KR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4</a:t>
            </a:r>
            <a:r>
              <a:rPr lang="ko-KR" alt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명</a:t>
            </a:r>
            <a:endParaRPr sz="12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40" name="Google Shape;138;p18">
            <a:extLst>
              <a:ext uri="{FF2B5EF4-FFF2-40B4-BE49-F238E27FC236}">
                <a16:creationId xmlns:a16="http://schemas.microsoft.com/office/drawing/2014/main" id="{ACC3B8AF-D3FF-8909-5D3A-42B38C9E5F30}"/>
              </a:ext>
            </a:extLst>
          </p:cNvPr>
          <p:cNvSpPr txBox="1"/>
          <p:nvPr/>
        </p:nvSpPr>
        <p:spPr>
          <a:xfrm>
            <a:off x="2157868" y="1547115"/>
            <a:ext cx="5078400" cy="68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lnSpc>
                <a:spcPct val="150000"/>
              </a:lnSpc>
              <a:buSzPts val="1000"/>
              <a:buFont typeface="Symbol" pitchFamily="2" charset="2"/>
              <a:buChar char="-"/>
            </a:pP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총 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12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가지 질문을 통해 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MBTI 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검사 및 어울리는 개발자 유형 추천 </a:t>
            </a:r>
            <a:endParaRPr lang="en-US" altLang="ko-KR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73736" indent="-173736">
              <a:lnSpc>
                <a:spcPct val="150000"/>
              </a:lnSpc>
              <a:buSzPts val="1000"/>
              <a:buFont typeface="Symbol" pitchFamily="2" charset="2"/>
              <a:buChar char="-"/>
            </a:pP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검사결과 공유를 위한 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SNS 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공유기능 제공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카카오톡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페이스북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트위터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링크복사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 marL="173736" indent="-173736">
              <a:lnSpc>
                <a:spcPct val="150000"/>
              </a:lnSpc>
              <a:buSzPts val="1000"/>
              <a:buFont typeface="Symbol" pitchFamily="2" charset="2"/>
              <a:buChar char="-"/>
            </a:pP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AWS EC2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활용한 배포</a:t>
            </a:r>
            <a:endParaRPr lang="ko-KR" altLang="ko-KR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1" name="Google Shape;139;p18">
            <a:extLst>
              <a:ext uri="{FF2B5EF4-FFF2-40B4-BE49-F238E27FC236}">
                <a16:creationId xmlns:a16="http://schemas.microsoft.com/office/drawing/2014/main" id="{B66EE205-E5D6-E6EB-B618-4E25A1294495}"/>
              </a:ext>
            </a:extLst>
          </p:cNvPr>
          <p:cNvSpPr txBox="1"/>
          <p:nvPr/>
        </p:nvSpPr>
        <p:spPr>
          <a:xfrm>
            <a:off x="2158018" y="1306849"/>
            <a:ext cx="2523078" cy="16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2022.04</a:t>
            </a:r>
            <a:r>
              <a:rPr lang="en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– 2022.05 (4</a:t>
            </a:r>
            <a:r>
              <a:rPr lang="ko-KR" altLang="en-US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주</a:t>
            </a:r>
            <a:r>
              <a:rPr lang="en-US" altLang="ko-KR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)</a:t>
            </a:r>
            <a:r>
              <a:rPr lang="ko-KR" altLang="en-US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</a:t>
            </a:r>
            <a:r>
              <a:rPr lang="en-US" altLang="ko-KR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/</a:t>
            </a:r>
            <a:r>
              <a:rPr lang="ko-KR" altLang="en-US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</a:t>
            </a:r>
            <a:r>
              <a:rPr lang="ko-KR" altLang="en-US" sz="1000" dirty="0" err="1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막내온탑</a:t>
            </a:r>
            <a:endParaRPr sz="1000" dirty="0">
              <a:solidFill>
                <a:srgbClr val="B7B7B7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42" name="Google Shape;145;p18">
            <a:extLst>
              <a:ext uri="{FF2B5EF4-FFF2-40B4-BE49-F238E27FC236}">
                <a16:creationId xmlns:a16="http://schemas.microsoft.com/office/drawing/2014/main" id="{140C1A9F-948D-C296-B22A-62739751F107}"/>
              </a:ext>
            </a:extLst>
          </p:cNvPr>
          <p:cNvSpPr txBox="1"/>
          <p:nvPr/>
        </p:nvSpPr>
        <p:spPr>
          <a:xfrm>
            <a:off x="2157868" y="2308681"/>
            <a:ext cx="50784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" sz="1000" dirty="0">
                <a:solidFill>
                  <a:srgbClr val="4A86E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#</a:t>
            </a:r>
            <a:r>
              <a:rPr lang="en-US" sz="1000" dirty="0">
                <a:solidFill>
                  <a:srgbClr val="4A86E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Python(Django)</a:t>
            </a:r>
            <a:r>
              <a:rPr lang="en" sz="1000" dirty="0">
                <a:solidFill>
                  <a:srgbClr val="4A86E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#SQLite #HTML #CSS</a:t>
            </a:r>
            <a:endParaRPr sz="1000" dirty="0">
              <a:solidFill>
                <a:srgbClr val="4A86E8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49" name="Google Shape;136;p18">
            <a:extLst>
              <a:ext uri="{FF2B5EF4-FFF2-40B4-BE49-F238E27FC236}">
                <a16:creationId xmlns:a16="http://schemas.microsoft.com/office/drawing/2014/main" id="{6AE819D8-8676-FAB7-29A3-9A2692FA29B7}"/>
              </a:ext>
            </a:extLst>
          </p:cNvPr>
          <p:cNvSpPr txBox="1"/>
          <p:nvPr/>
        </p:nvSpPr>
        <p:spPr>
          <a:xfrm>
            <a:off x="2147708" y="3616485"/>
            <a:ext cx="50784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Recourta</a:t>
            </a:r>
            <a:r>
              <a:rPr lang="ko-KR" alt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</a:t>
            </a:r>
            <a:r>
              <a:rPr lang="en-US" altLang="ko-KR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(</a:t>
            </a:r>
            <a:r>
              <a:rPr lang="ko-KR" alt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음성인식과 얼굴인식을 활용한 화상 미팅 플랫폼</a:t>
            </a:r>
            <a:r>
              <a:rPr lang="en-US" altLang="ko-KR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)</a:t>
            </a:r>
            <a:endParaRPr sz="12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50" name="Google Shape;137;p18">
            <a:extLst>
              <a:ext uri="{FF2B5EF4-FFF2-40B4-BE49-F238E27FC236}">
                <a16:creationId xmlns:a16="http://schemas.microsoft.com/office/drawing/2014/main" id="{59B2C842-B58D-44F3-B34E-F25D1F030135}"/>
              </a:ext>
            </a:extLst>
          </p:cNvPr>
          <p:cNvSpPr txBox="1"/>
          <p:nvPr/>
        </p:nvSpPr>
        <p:spPr>
          <a:xfrm>
            <a:off x="2147708" y="3889325"/>
            <a:ext cx="50784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프론트엔드</a:t>
            </a:r>
            <a:r>
              <a:rPr lang="ko-KR" alt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</a:t>
            </a:r>
            <a:r>
              <a:rPr lang="en-US" altLang="ko-KR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/ </a:t>
            </a:r>
            <a:r>
              <a:rPr lang="ko-KR" alt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기여도 </a:t>
            </a:r>
            <a:r>
              <a:rPr lang="en-US" altLang="ko-KR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25% / </a:t>
            </a:r>
            <a:r>
              <a:rPr lang="ko-KR" alt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참여인원 </a:t>
            </a:r>
            <a:r>
              <a:rPr lang="en-US" altLang="ko-KR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6</a:t>
            </a:r>
            <a:r>
              <a:rPr lang="ko-KR" altLang="en-US" sz="12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명</a:t>
            </a:r>
          </a:p>
        </p:txBody>
      </p:sp>
      <p:sp>
        <p:nvSpPr>
          <p:cNvPr id="57" name="Google Shape;138;p18">
            <a:extLst>
              <a:ext uri="{FF2B5EF4-FFF2-40B4-BE49-F238E27FC236}">
                <a16:creationId xmlns:a16="http://schemas.microsoft.com/office/drawing/2014/main" id="{BFE7333F-0061-EF40-1610-D7130449A9A0}"/>
              </a:ext>
            </a:extLst>
          </p:cNvPr>
          <p:cNvSpPr txBox="1"/>
          <p:nvPr/>
        </p:nvSpPr>
        <p:spPr>
          <a:xfrm>
            <a:off x="2147708" y="4402075"/>
            <a:ext cx="5078400" cy="68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lnSpc>
                <a:spcPct val="150000"/>
              </a:lnSpc>
              <a:buSzPts val="1000"/>
              <a:buFont typeface="Symbol" pitchFamily="2" charset="2"/>
              <a:buChar char="-"/>
            </a:pP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face-</a:t>
            </a:r>
            <a:r>
              <a:rPr lang="en-US" altLang="ko-KR" sz="1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api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활용 수강자 얼굴 분석하여 출결 자동 관리 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대리출석방지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자리비움확인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73736" indent="-173736">
              <a:lnSpc>
                <a:spcPct val="150000"/>
              </a:lnSpc>
              <a:buSzPts val="1000"/>
              <a:buFont typeface="Symbol" pitchFamily="2" charset="2"/>
              <a:buChar char="-"/>
            </a:pP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STT(Speech To Text) 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 활용 강의 중 실시간 자막 및 강의 후 강의록제공</a:t>
            </a:r>
            <a:endParaRPr lang="en-US" altLang="ko-KR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73736" indent="-173736">
              <a:lnSpc>
                <a:spcPct val="150000"/>
              </a:lnSpc>
              <a:buSzPts val="1000"/>
              <a:buFont typeface="Symbol" pitchFamily="2" charset="2"/>
              <a:buChar char="-"/>
            </a:pP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 편의성을 위해 </a:t>
            </a:r>
            <a:r>
              <a:rPr lang="ko-KR" altLang="en-US" sz="1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다크모드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및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모바일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/PC 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모두 최적화된 반응형 웹 페이지 제공</a:t>
            </a:r>
            <a:endParaRPr lang="ko-KR" altLang="ko-KR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8" name="Google Shape;139;p18">
            <a:extLst>
              <a:ext uri="{FF2B5EF4-FFF2-40B4-BE49-F238E27FC236}">
                <a16:creationId xmlns:a16="http://schemas.microsoft.com/office/drawing/2014/main" id="{A8315992-86A6-C0F6-7BF9-DDB5E7DD29C1}"/>
              </a:ext>
            </a:extLst>
          </p:cNvPr>
          <p:cNvSpPr txBox="1"/>
          <p:nvPr/>
        </p:nvSpPr>
        <p:spPr>
          <a:xfrm>
            <a:off x="2147858" y="4161809"/>
            <a:ext cx="2523078" cy="16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2022.07</a:t>
            </a:r>
            <a:r>
              <a:rPr lang="en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– 2022.08 (6</a:t>
            </a:r>
            <a:r>
              <a:rPr lang="ko-KR" altLang="en-US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주</a:t>
            </a:r>
            <a:r>
              <a:rPr lang="en-US" altLang="ko-KR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)</a:t>
            </a:r>
            <a:r>
              <a:rPr lang="ko-KR" altLang="en-US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</a:t>
            </a:r>
            <a:r>
              <a:rPr lang="en-US" altLang="ko-KR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/</a:t>
            </a:r>
            <a:r>
              <a:rPr lang="ko-KR" altLang="en-US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</a:t>
            </a:r>
            <a:r>
              <a:rPr lang="en-US" altLang="ko-KR" sz="1000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SSAFY</a:t>
            </a:r>
            <a:endParaRPr sz="1000" dirty="0">
              <a:solidFill>
                <a:srgbClr val="B7B7B7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133" name="Google Shape;145;p18">
            <a:extLst>
              <a:ext uri="{FF2B5EF4-FFF2-40B4-BE49-F238E27FC236}">
                <a16:creationId xmlns:a16="http://schemas.microsoft.com/office/drawing/2014/main" id="{485FFBFB-3620-4FFA-03F6-532F0DED6E4D}"/>
              </a:ext>
            </a:extLst>
          </p:cNvPr>
          <p:cNvSpPr txBox="1"/>
          <p:nvPr/>
        </p:nvSpPr>
        <p:spPr>
          <a:xfrm>
            <a:off x="2147708" y="5163641"/>
            <a:ext cx="50784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" sz="1000" dirty="0">
                <a:solidFill>
                  <a:srgbClr val="4A86E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#Vue3 #</a:t>
            </a:r>
            <a:r>
              <a:rPr lang="en-US" sz="1000" dirty="0">
                <a:solidFill>
                  <a:srgbClr val="4A86E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JavaScript</a:t>
            </a:r>
            <a:r>
              <a:rPr lang="en" sz="1000" dirty="0">
                <a:solidFill>
                  <a:srgbClr val="4A86E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#HTML #CSS #Tailwindcss</a:t>
            </a:r>
            <a:endParaRPr sz="1000" dirty="0">
              <a:solidFill>
                <a:srgbClr val="4A86E8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140" name="Google Shape;155;p19">
            <a:extLst>
              <a:ext uri="{FF2B5EF4-FFF2-40B4-BE49-F238E27FC236}">
                <a16:creationId xmlns:a16="http://schemas.microsoft.com/office/drawing/2014/main" id="{64666113-FE8B-106D-21AE-ADECE0CB7D84}"/>
              </a:ext>
            </a:extLst>
          </p:cNvPr>
          <p:cNvSpPr/>
          <p:nvPr/>
        </p:nvSpPr>
        <p:spPr>
          <a:xfrm>
            <a:off x="2121600" y="5970711"/>
            <a:ext cx="5078400" cy="3600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/>
          <p:nvPr/>
        </p:nvSpPr>
        <p:spPr>
          <a:xfrm>
            <a:off x="50" y="25"/>
            <a:ext cx="7560000" cy="10692000"/>
          </a:xfrm>
          <a:prstGeom prst="rect">
            <a:avLst/>
          </a:prstGeom>
          <a:solidFill>
            <a:srgbClr val="D1E2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50" y="9207425"/>
            <a:ext cx="7560000" cy="1484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2123776" y="7652151"/>
            <a:ext cx="5127749" cy="119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800" dirty="0" err="1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Webtuna</a:t>
            </a:r>
            <a:endParaRPr lang="en-US" altLang="ko-KR" sz="2800" dirty="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선호하는 그림체를 기반으로 웹툰을 추천하는 서비스</a:t>
            </a:r>
            <a:r>
              <a:rPr lang="en-US" altLang="ko-KR" sz="16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)</a:t>
            </a:r>
          </a:p>
        </p:txBody>
      </p:sp>
      <p:sp>
        <p:nvSpPr>
          <p:cNvPr id="178" name="Google Shape;178;p20"/>
          <p:cNvSpPr txBox="1"/>
          <p:nvPr/>
        </p:nvSpPr>
        <p:spPr>
          <a:xfrm>
            <a:off x="580935" y="9680446"/>
            <a:ext cx="59208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프로젝트 기간 : 2022.09 – 2022.10 (6</a:t>
            </a:r>
            <a:r>
              <a:rPr lang="ko-KR" altLang="en-US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주</a:t>
            </a:r>
            <a:r>
              <a:rPr lang="en-US" altLang="ko-KR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)</a:t>
            </a:r>
            <a:endParaRPr sz="1200" dirty="0">
              <a:solidFill>
                <a:srgbClr val="FFFFF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580935" y="9926323"/>
            <a:ext cx="59208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프로젝트 현황 : </a:t>
            </a:r>
            <a:r>
              <a:rPr lang="en-US" altLang="ko-KR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베타 버전 개발 완료 및 배포 예정</a:t>
            </a:r>
            <a:endParaRPr lang="en-US" altLang="ko-KR" sz="1200" dirty="0">
              <a:solidFill>
                <a:srgbClr val="FFFFF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550770" y="7486215"/>
            <a:ext cx="1672468" cy="1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>
                <a:solidFill>
                  <a:schemeClr val="tx1"/>
                </a:solidFill>
                <a:latin typeface="Gothic A1 Black" pitchFamily="2" charset="-127"/>
                <a:ea typeface="Gothic A1 Black" pitchFamily="2" charset="-127"/>
                <a:cs typeface="Gothic A1 Black" pitchFamily="2" charset="-127"/>
                <a:sym typeface="Pacifico"/>
              </a:rPr>
              <a:t>01</a:t>
            </a:r>
            <a:endParaRPr sz="8000" b="1" dirty="0">
              <a:solidFill>
                <a:schemeClr val="tx1"/>
              </a:solidFill>
              <a:latin typeface="Gothic A1 Black" pitchFamily="2" charset="-127"/>
              <a:ea typeface="Gothic A1 Black" pitchFamily="2" charset="-127"/>
              <a:cs typeface="Gothic A1 Black" pitchFamily="2" charset="-127"/>
              <a:sym typeface="Pacific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DC86B6-E4AC-E098-D64A-DA172818C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67" y="268089"/>
            <a:ext cx="4103889" cy="2070023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66EE94-1F50-C3CD-5F9A-5615A0A60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730" y="2001552"/>
            <a:ext cx="4121968" cy="20881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1C2C23-9A59-8784-F797-410A2541F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046" y="3723870"/>
            <a:ext cx="4085810" cy="20609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00F137B-BDBD-4B9A-03F1-8968F33906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664" y="5475412"/>
            <a:ext cx="4103889" cy="20519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88;p21"/>
          <p:cNvSpPr txBox="1"/>
          <p:nvPr/>
        </p:nvSpPr>
        <p:spPr>
          <a:xfrm>
            <a:off x="360000" y="360002"/>
            <a:ext cx="592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altLang="ko-KR" sz="20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Webtuna</a:t>
            </a:r>
            <a:r>
              <a:rPr lang="en-US" altLang="ko-KR" sz="2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 </a:t>
            </a:r>
            <a:r>
              <a:rPr lang="en-US" altLang="ko-KR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(</a:t>
            </a:r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선호하는 그림체를 기반으로 웹툰을 추천하는 서비스</a:t>
            </a:r>
            <a:r>
              <a:rPr lang="en-US" altLang="ko-KR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)</a:t>
            </a:r>
            <a:endParaRPr lang="ko-KR" altLang="en-US" sz="20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sp>
        <p:nvSpPr>
          <p:cNvPr id="12" name="Google Shape;189;p21"/>
          <p:cNvSpPr txBox="1"/>
          <p:nvPr/>
        </p:nvSpPr>
        <p:spPr>
          <a:xfrm>
            <a:off x="360000" y="1210709"/>
            <a:ext cx="6839992" cy="19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>
              <a:lnSpc>
                <a:spcPct val="1150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기 간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 :  2022.09 - 2022.10 (6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주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)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sp>
        <p:nvSpPr>
          <p:cNvPr id="13" name="Google Shape;190;p21"/>
          <p:cNvSpPr txBox="1"/>
          <p:nvPr/>
        </p:nvSpPr>
        <p:spPr>
          <a:xfrm>
            <a:off x="359999" y="1749637"/>
            <a:ext cx="6839993" cy="768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CNN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을 활용하여 웹툰을 분석하고</a:t>
            </a: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, 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이를 기반으로 사용자가 선호하는 그림체의 웹툰을 추천했습니다</a:t>
            </a: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. 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이외에도 </a:t>
            </a: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5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가지 추천 방식을 활용하여 웹툰 추천 서비스를 제공했습니다</a:t>
            </a: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.</a:t>
            </a:r>
          </a:p>
          <a:p>
            <a:pPr lvl="0">
              <a:lnSpc>
                <a:spcPct val="150000"/>
              </a:lnSpc>
            </a:pPr>
            <a:endParaRPr lang="ko-KR" altLang="en-US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14" name="Google Shape;191;p21"/>
          <p:cNvSpPr/>
          <p:nvPr/>
        </p:nvSpPr>
        <p:spPr>
          <a:xfrm>
            <a:off x="360000" y="897931"/>
            <a:ext cx="6840000" cy="1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4" name="Google Shape;189;p21"/>
          <p:cNvSpPr txBox="1"/>
          <p:nvPr/>
        </p:nvSpPr>
        <p:spPr>
          <a:xfrm>
            <a:off x="360000" y="1467174"/>
            <a:ext cx="6839992" cy="202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개 요 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: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선호하는 그림체를 기반으로 웹툰을 추천하는 서비스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203870"/>
              </p:ext>
            </p:extLst>
          </p:nvPr>
        </p:nvGraphicFramePr>
        <p:xfrm>
          <a:off x="359838" y="2477087"/>
          <a:ext cx="6840153" cy="38095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cap="none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담 당 역 할</a:t>
                      </a:r>
                      <a:endParaRPr lang="ko-KR" altLang="en-US" sz="1200" b="0" i="0" u="none" strike="noStrike" cap="none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Gothic A1"/>
                        </a:rPr>
                        <a:t>백엔드</a:t>
                      </a:r>
                      <a:r>
                        <a:rPr lang="ko-KR" altLang="en-US" sz="1200" b="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Gothic A1"/>
                        </a:rPr>
                        <a:t> 및 </a:t>
                      </a:r>
                      <a:r>
                        <a:rPr lang="ko-KR" altLang="en-US" sz="1200" b="0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Gothic A1"/>
                        </a:rPr>
                        <a:t>머신러닝</a:t>
                      </a:r>
                      <a:r>
                        <a:rPr lang="en-US" altLang="ko-KR" sz="1200" b="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Gothic A1"/>
                        </a:rPr>
                        <a:t>, </a:t>
                      </a:r>
                      <a:r>
                        <a:rPr lang="ko-KR" altLang="en-US" sz="1200" b="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Gothic A1"/>
                        </a:rPr>
                        <a:t>데이터베이스</a:t>
                      </a:r>
                      <a:endParaRPr lang="en-US" altLang="ko-KR" sz="1200" b="0" i="0" u="none" strike="noStrike" cap="none" dirty="0">
                        <a:solidFill>
                          <a:srgbClr val="000000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기   여   도</a:t>
                      </a:r>
                      <a:endParaRPr lang="ko-KR" altLang="en-US" sz="1200" b="0" i="0" u="none" strike="noStrike" cap="none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20%</a:t>
                      </a:r>
                      <a:endParaRPr lang="en-US" altLang="ko-KR" sz="1200" b="0" i="0" u="none" strike="noStrike" cap="none" dirty="0">
                        <a:solidFill>
                          <a:srgbClr val="000000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개 발 환 경</a:t>
                      </a:r>
                      <a:endParaRPr lang="ko-KR" altLang="en-US" sz="1200" b="0" i="0" u="none" strike="noStrike" cap="none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Python(Django), </a:t>
                      </a:r>
                      <a:r>
                        <a:rPr lang="en-US" altLang="ko-KR" sz="1200" u="none" strike="noStrike" cap="none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Tensorflow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, CNN, MySQL, AWS EC2/RDS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구 현 사 항</a:t>
                      </a:r>
                      <a:endParaRPr lang="ko-KR" altLang="en-US" sz="1200" b="0" i="0" u="none" strike="noStrike" cap="none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[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서비스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]</a:t>
                      </a:r>
                    </a:p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- 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사용자 기반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5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가지 웹툰 추천 알고리즘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웹툰을 </a:t>
                      </a:r>
                      <a:r>
                        <a:rPr lang="ko-KR" altLang="en-US" sz="1200" u="none" strike="noStrike" cap="none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그림체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 별 총 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6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개로 분류</a:t>
                      </a:r>
                      <a:endParaRPr lang="en-US" altLang="ko-KR" sz="1200" u="none" strike="noStrike" cap="none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사진 업로드 시 비슷한 </a:t>
                      </a:r>
                      <a:r>
                        <a:rPr lang="ko-KR" altLang="en-US" sz="1200" u="none" strike="noStrike" cap="none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그림체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 웹툰 추천</a:t>
                      </a:r>
                    </a:p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- 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웹툰 찜 목록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, 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보러 간 목록 구현</a:t>
                      </a:r>
                    </a:p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[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개발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]</a:t>
                      </a:r>
                    </a:p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- CNN(ResNet50) 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활용 </a:t>
                      </a:r>
                      <a:r>
                        <a:rPr lang="ko-KR" altLang="en-US" sz="1200" u="none" strike="noStrike" cap="none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그림체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 학습 및 분류</a:t>
                      </a:r>
                      <a:endParaRPr lang="en-US" altLang="ko-KR" sz="1200" u="none" strike="noStrike" cap="none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- </a:t>
                      </a:r>
                      <a:r>
                        <a:rPr lang="en-US" altLang="ko-KR" sz="1200" u="none" strike="noStrike" cap="none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RestAPI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 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활용 서버 클라이언트 통신</a:t>
                      </a:r>
                    </a:p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- Django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와 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MySQL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로 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DB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와 서버통신</a:t>
                      </a:r>
                    </a:p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[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결과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]</a:t>
                      </a:r>
                    </a:p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SSAFY 2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학기 특화프로젝트 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1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등 수상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cap="none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깃헙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 주소</a:t>
                      </a:r>
                      <a:endParaRPr lang="ko-KR" altLang="en-US" sz="1200" b="0" i="0" u="none" strike="noStrike" cap="none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https://github.com/terrykim96/Webtuna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040719"/>
                  </a:ext>
                </a:extLst>
              </a:tr>
            </a:tbl>
          </a:graphicData>
        </a:graphic>
      </p:graphicFrame>
      <p:sp>
        <p:nvSpPr>
          <p:cNvPr id="3" name="Google Shape;189;p21">
            <a:extLst>
              <a:ext uri="{FF2B5EF4-FFF2-40B4-BE49-F238E27FC236}">
                <a16:creationId xmlns:a16="http://schemas.microsoft.com/office/drawing/2014/main" id="{6094FAC2-D1E5-8DCD-C222-399BD3BA072C}"/>
              </a:ext>
            </a:extLst>
          </p:cNvPr>
          <p:cNvSpPr txBox="1"/>
          <p:nvPr/>
        </p:nvSpPr>
        <p:spPr>
          <a:xfrm>
            <a:off x="359838" y="6528904"/>
            <a:ext cx="6839992" cy="202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[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머신 러닝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]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머신 러닝을 통해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그림체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 학습 후 웹툰 그림체를 분류했습니다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.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사용자가 선호하는 그림체를 파악한 후 그림체를 기반으로 웹툰을 추천했습니다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.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C7EB3F-760F-2A86-0B3B-758250D7B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92" y="7383888"/>
            <a:ext cx="5776684" cy="311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57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1;p21"/>
          <p:cNvSpPr/>
          <p:nvPr/>
        </p:nvSpPr>
        <p:spPr>
          <a:xfrm>
            <a:off x="360000" y="897931"/>
            <a:ext cx="6840000" cy="1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Google Shape;188;p21">
            <a:extLst>
              <a:ext uri="{FF2B5EF4-FFF2-40B4-BE49-F238E27FC236}">
                <a16:creationId xmlns:a16="http://schemas.microsoft.com/office/drawing/2014/main" id="{DA74EEFD-BD53-26E0-BD1B-560F58431D68}"/>
              </a:ext>
            </a:extLst>
          </p:cNvPr>
          <p:cNvSpPr txBox="1"/>
          <p:nvPr/>
        </p:nvSpPr>
        <p:spPr>
          <a:xfrm>
            <a:off x="360000" y="360002"/>
            <a:ext cx="592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altLang="ko-KR" sz="20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Webtuna</a:t>
            </a:r>
            <a:r>
              <a:rPr lang="en-US" altLang="ko-KR" sz="2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 </a:t>
            </a:r>
            <a:r>
              <a:rPr lang="en-US" altLang="ko-KR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(</a:t>
            </a:r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선호하는 그림체를 기반으로 웹툰을 추천하는 서비스</a:t>
            </a:r>
            <a:r>
              <a:rPr lang="en-US" altLang="ko-KR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)</a:t>
            </a:r>
            <a:endParaRPr lang="ko-KR" altLang="en-US" sz="20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BF1DED-3F74-3744-70FB-731BDD719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38" y="2132533"/>
            <a:ext cx="3393391" cy="1984039"/>
          </a:xfrm>
          <a:prstGeom prst="rect">
            <a:avLst/>
          </a:prstGeom>
        </p:spPr>
      </p:pic>
      <p:sp>
        <p:nvSpPr>
          <p:cNvPr id="12" name="Google Shape;189;p21">
            <a:extLst>
              <a:ext uri="{FF2B5EF4-FFF2-40B4-BE49-F238E27FC236}">
                <a16:creationId xmlns:a16="http://schemas.microsoft.com/office/drawing/2014/main" id="{6CA40CE0-3C68-9635-235B-4BACD1F27F40}"/>
              </a:ext>
            </a:extLst>
          </p:cNvPr>
          <p:cNvSpPr txBox="1"/>
          <p:nvPr/>
        </p:nvSpPr>
        <p:spPr>
          <a:xfrm>
            <a:off x="359838" y="1479913"/>
            <a:ext cx="6839992" cy="202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[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데이터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전처리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 및 모델 생성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]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6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가지 그림 데이터를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전처리했습니다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.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이후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ResNet50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기반의 모델을 생성했습니다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.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7C0D1A9-2D7F-1222-C03F-FDE07C32A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674" y="2126716"/>
            <a:ext cx="2486502" cy="1989856"/>
          </a:xfrm>
          <a:prstGeom prst="rect">
            <a:avLst/>
          </a:prstGeom>
        </p:spPr>
      </p:pic>
      <p:sp>
        <p:nvSpPr>
          <p:cNvPr id="16" name="Google Shape;189;p21">
            <a:extLst>
              <a:ext uri="{FF2B5EF4-FFF2-40B4-BE49-F238E27FC236}">
                <a16:creationId xmlns:a16="http://schemas.microsoft.com/office/drawing/2014/main" id="{F1935BEB-47B6-54AF-0889-42D0E65273D0}"/>
              </a:ext>
            </a:extLst>
          </p:cNvPr>
          <p:cNvSpPr txBox="1"/>
          <p:nvPr/>
        </p:nvSpPr>
        <p:spPr>
          <a:xfrm>
            <a:off x="359838" y="4204664"/>
            <a:ext cx="6839992" cy="202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[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모델 훈련 및 테스트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]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모델을 훈련하고 테스트했습니다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.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207B6EC-B4C3-2A7C-947E-D9A6C0749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38" y="4684036"/>
            <a:ext cx="3117653" cy="185110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9EF9A3D-6AAC-783F-0253-3A4E1EE7F6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0137"/>
          <a:stretch/>
        </p:blipFill>
        <p:spPr>
          <a:xfrm>
            <a:off x="3803943" y="4684036"/>
            <a:ext cx="3241964" cy="1841114"/>
          </a:xfrm>
          <a:prstGeom prst="rect">
            <a:avLst/>
          </a:prstGeom>
        </p:spPr>
      </p:pic>
      <p:sp>
        <p:nvSpPr>
          <p:cNvPr id="3" name="Google Shape;189;p21">
            <a:extLst>
              <a:ext uri="{FF2B5EF4-FFF2-40B4-BE49-F238E27FC236}">
                <a16:creationId xmlns:a16="http://schemas.microsoft.com/office/drawing/2014/main" id="{A7AAFA84-FC1C-520E-F82A-CA28315D54B4}"/>
              </a:ext>
            </a:extLst>
          </p:cNvPr>
          <p:cNvSpPr txBox="1"/>
          <p:nvPr/>
        </p:nvSpPr>
        <p:spPr>
          <a:xfrm>
            <a:off x="359838" y="7204750"/>
            <a:ext cx="6839992" cy="202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[ERD]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데이터 베이스 설계를 위한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ERD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를 작성했습니다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.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0770CD-E188-E620-4EFF-41BB65DF4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634" y="7870292"/>
            <a:ext cx="62484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0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/>
          <p:nvPr/>
        </p:nvSpPr>
        <p:spPr>
          <a:xfrm>
            <a:off x="50" y="25"/>
            <a:ext cx="7560000" cy="1069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50" y="9207425"/>
            <a:ext cx="7560000" cy="1484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2123776" y="7652151"/>
            <a:ext cx="5127749" cy="119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8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Young</a:t>
            </a:r>
            <a:r>
              <a:rPr lang="ko-KR" altLang="en-US" sz="28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Climb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(</a:t>
            </a:r>
            <a:r>
              <a:rPr lang="ko-KR" altLang="en-US" sz="1600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클라이밍</a:t>
            </a:r>
            <a:r>
              <a:rPr lang="ko-KR" altLang="en-US" sz="16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문제 풀이 공유 커뮤니티 어플리케이션</a:t>
            </a:r>
            <a:r>
              <a:rPr lang="en-US" altLang="ko-KR" sz="16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)</a:t>
            </a:r>
          </a:p>
        </p:txBody>
      </p:sp>
      <p:sp>
        <p:nvSpPr>
          <p:cNvPr id="178" name="Google Shape;178;p20"/>
          <p:cNvSpPr txBox="1"/>
          <p:nvPr/>
        </p:nvSpPr>
        <p:spPr>
          <a:xfrm>
            <a:off x="580935" y="9680446"/>
            <a:ext cx="59208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프로젝트 기간 : 2022.10 – 2022.11 (6</a:t>
            </a:r>
            <a:r>
              <a:rPr lang="ko-KR" altLang="en-US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주</a:t>
            </a:r>
            <a:r>
              <a:rPr lang="en-US" altLang="ko-KR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)</a:t>
            </a:r>
            <a:endParaRPr sz="1200" dirty="0">
              <a:solidFill>
                <a:srgbClr val="FFFFF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580935" y="9926323"/>
            <a:ext cx="59208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프로젝트 현황 : </a:t>
            </a:r>
            <a:r>
              <a:rPr lang="en-US" altLang="ko-KR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베타 버전 </a:t>
            </a:r>
            <a:r>
              <a:rPr lang="en-US" altLang="ko-KR" sz="1200" dirty="0" err="1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apk</a:t>
            </a:r>
            <a:r>
              <a:rPr lang="en-US" altLang="ko-KR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개발 완료 및 </a:t>
            </a:r>
            <a:r>
              <a:rPr lang="en-US" altLang="ko-KR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Google Play Store </a:t>
            </a:r>
            <a:r>
              <a:rPr lang="ko-KR" altLang="en-US" sz="12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배포 준비 중</a:t>
            </a:r>
            <a:endParaRPr lang="en-US" altLang="ko-KR" sz="1200" dirty="0">
              <a:solidFill>
                <a:srgbClr val="FFFFF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550770" y="7486215"/>
            <a:ext cx="1672468" cy="1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>
                <a:solidFill>
                  <a:schemeClr val="tx1"/>
                </a:solidFill>
                <a:latin typeface="Gothic A1 Black" pitchFamily="2" charset="-127"/>
                <a:ea typeface="Gothic A1 Black" pitchFamily="2" charset="-127"/>
                <a:cs typeface="Gothic A1 Black" pitchFamily="2" charset="-127"/>
                <a:sym typeface="Pacifico"/>
              </a:rPr>
              <a:t>02</a:t>
            </a:r>
            <a:endParaRPr sz="8000" b="1" dirty="0">
              <a:solidFill>
                <a:schemeClr val="tx1"/>
              </a:solidFill>
              <a:latin typeface="Gothic A1 Black" pitchFamily="2" charset="-127"/>
              <a:ea typeface="Gothic A1 Black" pitchFamily="2" charset="-127"/>
              <a:cs typeface="Gothic A1 Black" pitchFamily="2" charset="-127"/>
              <a:sym typeface="Pacific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F23B2C-AA24-4167-EEAF-6753A643C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" y="3205596"/>
            <a:ext cx="7551367" cy="289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55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88;p21"/>
          <p:cNvSpPr txBox="1"/>
          <p:nvPr/>
        </p:nvSpPr>
        <p:spPr>
          <a:xfrm>
            <a:off x="360000" y="360002"/>
            <a:ext cx="592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altLang="ko-KR" sz="2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Young Climb </a:t>
            </a:r>
            <a:r>
              <a:rPr lang="en-US" altLang="ko-KR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(</a:t>
            </a:r>
            <a:r>
              <a:rPr lang="ko-KR" altLang="en-US" sz="16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클라이밍</a:t>
            </a:r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 문제 풀이 공유 커뮤니티 어플리케이션</a:t>
            </a:r>
            <a:r>
              <a:rPr lang="en-US" altLang="ko-KR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)</a:t>
            </a:r>
            <a:endParaRPr lang="ko-KR" altLang="en-US" sz="20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sp>
        <p:nvSpPr>
          <p:cNvPr id="12" name="Google Shape;189;p21"/>
          <p:cNvSpPr txBox="1"/>
          <p:nvPr/>
        </p:nvSpPr>
        <p:spPr>
          <a:xfrm>
            <a:off x="360000" y="1210709"/>
            <a:ext cx="6839992" cy="19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>
              <a:lnSpc>
                <a:spcPct val="1150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기 간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 :  2022.10 - 2022.11 (6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주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)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sp>
        <p:nvSpPr>
          <p:cNvPr id="13" name="Google Shape;190;p21"/>
          <p:cNvSpPr txBox="1"/>
          <p:nvPr/>
        </p:nvSpPr>
        <p:spPr>
          <a:xfrm>
            <a:off x="359999" y="1749637"/>
            <a:ext cx="6839993" cy="768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실내 </a:t>
            </a:r>
            <a:r>
              <a:rPr lang="ko-KR" altLang="en-US" sz="1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클라이밍장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유저들이 자신이 푼 문제영상을 업로드하거나</a:t>
            </a: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, </a:t>
            </a:r>
            <a:r>
              <a:rPr lang="ko-KR" altLang="en-US" sz="1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다른사람들의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문제풀이 영상을 검색할 수 있는</a:t>
            </a:r>
          </a:p>
          <a:p>
            <a:pPr lvl="0">
              <a:lnSpc>
                <a:spcPct val="150000"/>
              </a:lnSpc>
            </a:pPr>
            <a:r>
              <a:rPr lang="ko-KR" altLang="en-US" sz="1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클라이밍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 커뮤니티 </a:t>
            </a: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SNS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를 </a:t>
            </a: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Spring Boot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와 </a:t>
            </a: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React Native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를 활용하여 개발했습니다</a:t>
            </a: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Gothic A1"/>
              </a:rPr>
              <a:t>.</a:t>
            </a:r>
            <a:endParaRPr lang="ko-KR" altLang="en-US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Gothic A1"/>
            </a:endParaRPr>
          </a:p>
        </p:txBody>
      </p:sp>
      <p:sp>
        <p:nvSpPr>
          <p:cNvPr id="14" name="Google Shape;191;p21"/>
          <p:cNvSpPr/>
          <p:nvPr/>
        </p:nvSpPr>
        <p:spPr>
          <a:xfrm>
            <a:off x="360000" y="897931"/>
            <a:ext cx="6840000" cy="1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4" name="Google Shape;189;p21"/>
          <p:cNvSpPr txBox="1"/>
          <p:nvPr/>
        </p:nvSpPr>
        <p:spPr>
          <a:xfrm>
            <a:off x="360000" y="1467174"/>
            <a:ext cx="6839992" cy="202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개 요 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: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클라이밍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 문제 풀이 공유 커뮤니티 어플리케이션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128223"/>
              </p:ext>
            </p:extLst>
          </p:nvPr>
        </p:nvGraphicFramePr>
        <p:xfrm>
          <a:off x="359838" y="2477087"/>
          <a:ext cx="6840153" cy="4025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cap="none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담 당 역 할</a:t>
                      </a:r>
                      <a:endParaRPr lang="ko-KR" altLang="en-US" sz="1200" b="0" i="0" u="none" strike="noStrike" cap="none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Gothic A1"/>
                        </a:rPr>
                        <a:t>백엔드</a:t>
                      </a:r>
                      <a:r>
                        <a:rPr lang="ko-KR" altLang="en-US" sz="1200" b="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Gothic A1"/>
                        </a:rPr>
                        <a:t> 및 </a:t>
                      </a:r>
                      <a:r>
                        <a:rPr lang="ko-KR" altLang="en-US" sz="1200" b="0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Gothic A1"/>
                        </a:rPr>
                        <a:t>머신러닝</a:t>
                      </a:r>
                      <a:r>
                        <a:rPr lang="en-US" altLang="ko-KR" sz="1200" b="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Gothic A1"/>
                        </a:rPr>
                        <a:t>, </a:t>
                      </a:r>
                      <a:r>
                        <a:rPr lang="ko-KR" altLang="en-US" sz="1200" b="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Gothic A1"/>
                        </a:rPr>
                        <a:t>데이터베이스</a:t>
                      </a:r>
                      <a:endParaRPr lang="en-US" altLang="ko-KR" sz="1200" b="0" i="0" u="none" strike="noStrike" cap="none" dirty="0">
                        <a:solidFill>
                          <a:srgbClr val="000000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기   여   도</a:t>
                      </a:r>
                      <a:endParaRPr lang="ko-KR" altLang="en-US" sz="1200" b="0" i="0" u="none" strike="noStrike" cap="none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20%</a:t>
                      </a:r>
                      <a:endParaRPr lang="en-US" altLang="ko-KR" sz="1200" b="0" i="0" u="none" strike="noStrike" cap="none" dirty="0">
                        <a:solidFill>
                          <a:srgbClr val="000000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개 발 환 경</a:t>
                      </a:r>
                      <a:endParaRPr lang="ko-KR" altLang="en-US" sz="1200" b="0" i="0" u="none" strike="noStrike" cap="none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Java(Spring Boot), Spring Security, Spring Data JPA, </a:t>
                      </a:r>
                      <a:r>
                        <a:rPr lang="en-US" altLang="ko-KR" sz="1200" u="none" strike="noStrike" cap="none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Tensorflow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, CNN, GAN, MySQL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구 현 사 항</a:t>
                      </a:r>
                      <a:endParaRPr lang="ko-KR" altLang="en-US" sz="1200" b="0" i="0" u="none" strike="noStrike" cap="none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[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서비스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]</a:t>
                      </a:r>
                    </a:p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- </a:t>
                      </a:r>
                      <a:r>
                        <a:rPr lang="ko-KR" altLang="en-US" sz="1200" u="none" strike="noStrike" cap="none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클라이밍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 영상 업로드 시 카테고리화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-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 문제 검색 시 카테고리로 검색하여 문제 특정 가능</a:t>
                      </a:r>
                      <a:endParaRPr lang="en-US" altLang="ko-KR" sz="1200" u="none" strike="noStrike" cap="none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-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 문제 검색 시 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‘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나와 체형이 비슷한 </a:t>
                      </a:r>
                      <a:r>
                        <a:rPr lang="ko-KR" altLang="en-US" sz="1200" u="none" strike="noStrike" cap="none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클라이머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 먼저보기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’ 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기능 제공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- 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사진 업로드 시 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AI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를 활용한 </a:t>
                      </a:r>
                      <a:r>
                        <a:rPr lang="ko-KR" altLang="en-US" sz="1200" u="none" strike="noStrike" cap="none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윙스팬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 계산 기능 제공</a:t>
                      </a:r>
                      <a:endParaRPr lang="en-US" altLang="ko-KR" sz="1200" u="none" strike="noStrike" cap="none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- </a:t>
                      </a:r>
                      <a:r>
                        <a:rPr lang="ko-KR" altLang="en-US" sz="1200" u="none" strike="noStrike" cap="none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클라이밍장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 실제 벽을 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3D 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모델링하여 제공</a:t>
                      </a:r>
                    </a:p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[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개발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]</a:t>
                      </a:r>
                    </a:p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- YOLO Object Detection 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활용 </a:t>
                      </a:r>
                      <a:r>
                        <a:rPr lang="ko-KR" altLang="en-US" sz="1200" u="none" strike="noStrike" cap="none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윙스팬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 계산 및 제공</a:t>
                      </a:r>
                      <a:endParaRPr lang="en-US" altLang="ko-KR" sz="1200" u="none" strike="noStrike" cap="none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- 2D to 3D GAN 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활용 </a:t>
                      </a:r>
                      <a:r>
                        <a:rPr lang="ko-KR" altLang="en-US" sz="1200" u="none" strike="noStrike" cap="none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클라이밍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 벽 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3D 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모델링</a:t>
                      </a:r>
                      <a:endParaRPr lang="en-US" altLang="ko-KR" sz="1200" u="none" strike="noStrike" cap="none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- </a:t>
                      </a:r>
                      <a:r>
                        <a:rPr lang="en-US" altLang="ko-KR" sz="1200" u="none" strike="noStrike" cap="none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RestAPI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 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활용 서버 클라이언트 통신</a:t>
                      </a:r>
                    </a:p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[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결과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]</a:t>
                      </a:r>
                    </a:p>
                    <a:p>
                      <a:pPr latinLnBrk="1"/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SSAFY 2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학기 자율프로젝트 </a:t>
                      </a:r>
                      <a:r>
                        <a:rPr lang="en-US" altLang="ko-KR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1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등 수상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cap="none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깃헙</a:t>
                      </a:r>
                      <a:r>
                        <a:rPr lang="ko-KR" altLang="en-US" sz="1200" u="none" strike="noStrike" cap="none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 주소</a:t>
                      </a:r>
                      <a:endParaRPr lang="ko-KR" altLang="en-US" sz="1200" b="0" i="0" u="none" strike="noStrike" cap="none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sym typeface="Arial"/>
                        </a:rPr>
                        <a:t>https://github.com/terrykim96/YoungClimb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040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5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1;p21"/>
          <p:cNvSpPr/>
          <p:nvPr/>
        </p:nvSpPr>
        <p:spPr>
          <a:xfrm>
            <a:off x="360000" y="897931"/>
            <a:ext cx="6840000" cy="1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" name="Google Shape;189;p21">
            <a:extLst>
              <a:ext uri="{FF2B5EF4-FFF2-40B4-BE49-F238E27FC236}">
                <a16:creationId xmlns:a16="http://schemas.microsoft.com/office/drawing/2014/main" id="{D21ED39C-72A1-E0D4-2E9F-EC6872F10240}"/>
              </a:ext>
            </a:extLst>
          </p:cNvPr>
          <p:cNvSpPr txBox="1"/>
          <p:nvPr/>
        </p:nvSpPr>
        <p:spPr>
          <a:xfrm>
            <a:off x="359838" y="1159043"/>
            <a:ext cx="6839992" cy="202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[YOLO Object Detection]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YOLO Object Detection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을 활용해 사용자가 업로드한 사진에서 사람을 찾고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비례식을 활용해 키로부터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윙스팬을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 계산했습니다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.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sp>
        <p:nvSpPr>
          <p:cNvPr id="12" name="Google Shape;189;p21">
            <a:extLst>
              <a:ext uri="{FF2B5EF4-FFF2-40B4-BE49-F238E27FC236}">
                <a16:creationId xmlns:a16="http://schemas.microsoft.com/office/drawing/2014/main" id="{6CA40CE0-3C68-9635-235B-4BACD1F27F40}"/>
              </a:ext>
            </a:extLst>
          </p:cNvPr>
          <p:cNvSpPr txBox="1"/>
          <p:nvPr/>
        </p:nvSpPr>
        <p:spPr>
          <a:xfrm>
            <a:off x="359838" y="5813022"/>
            <a:ext cx="6839992" cy="202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[2D to 3D GAN]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2D to 3D GAN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을 활용해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2D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사진으로부터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3D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 벽을 모델링했습니다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.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sp>
        <p:nvSpPr>
          <p:cNvPr id="3" name="Google Shape;188;p21">
            <a:extLst>
              <a:ext uri="{FF2B5EF4-FFF2-40B4-BE49-F238E27FC236}">
                <a16:creationId xmlns:a16="http://schemas.microsoft.com/office/drawing/2014/main" id="{04E057B2-F83C-E7AF-5F51-93333303E518}"/>
              </a:ext>
            </a:extLst>
          </p:cNvPr>
          <p:cNvSpPr txBox="1"/>
          <p:nvPr/>
        </p:nvSpPr>
        <p:spPr>
          <a:xfrm>
            <a:off x="360000" y="360002"/>
            <a:ext cx="592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altLang="ko-KR" sz="2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Young Climb </a:t>
            </a:r>
            <a:r>
              <a:rPr lang="en-US" altLang="ko-KR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(</a:t>
            </a:r>
            <a:r>
              <a:rPr lang="ko-KR" altLang="en-US" sz="16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클라이밍</a:t>
            </a:r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 문제 풀이 공유 커뮤니티 어플리케이션</a:t>
            </a:r>
            <a:r>
              <a:rPr lang="en-US" altLang="ko-KR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ic A1 ExtraBold"/>
              </a:rPr>
              <a:t>)</a:t>
            </a:r>
            <a:endParaRPr lang="ko-KR" altLang="en-US" sz="20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ic A1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19BA01-02FB-08F2-0F60-B48FC8D28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71" y="1929707"/>
            <a:ext cx="3035186" cy="34161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3FBFD1-FB72-BAB3-1DDF-9A01A43C7FC8}"/>
              </a:ext>
            </a:extLst>
          </p:cNvPr>
          <p:cNvSpPr txBox="1"/>
          <p:nvPr/>
        </p:nvSpPr>
        <p:spPr>
          <a:xfrm>
            <a:off x="3558220" y="3483917"/>
            <a:ext cx="3782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 Han Sans Neo Medium" pitchFamily="2" charset="-127"/>
                <a:ea typeface="Spoqa Han Sans Neo Medium" pitchFamily="2" charset="-127"/>
              </a:rPr>
              <a:t>키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 Han Sans Neo Medium" pitchFamily="2" charset="-127"/>
                <a:ea typeface="Spoqa Han Sans Neo Medium" pitchFamily="2" charset="-127"/>
              </a:rPr>
              <a:t>: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poqa Han Sans Neo Medium" pitchFamily="2" charset="-127"/>
                <a:ea typeface="Spoqa Han Sans Neo Medium" pitchFamily="2" charset="-127"/>
              </a:rPr>
              <a:t>윙스팬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 Han Sans Neo Medium" pitchFamily="2" charset="-127"/>
                <a:ea typeface="Spoqa Han Sans Neo Medium" pitchFamily="2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 Han Sans Neo Medium" pitchFamily="2" charset="-127"/>
                <a:ea typeface="Spoqa Han Sans Neo Medium" pitchFamily="2" charset="-127"/>
              </a:rPr>
              <a:t>= Box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 Han Sans Neo Medium" pitchFamily="2" charset="-127"/>
                <a:ea typeface="Spoqa Han Sans Neo Medium" pitchFamily="2" charset="-127"/>
              </a:rPr>
              <a:t>세로 길이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 Han Sans Neo Medium" pitchFamily="2" charset="-127"/>
                <a:ea typeface="Spoqa Han Sans Neo Medium" pitchFamily="2" charset="-127"/>
              </a:rPr>
              <a:t>: Box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 Han Sans Neo Medium" pitchFamily="2" charset="-127"/>
                <a:ea typeface="Spoqa Han Sans Neo Medium" pitchFamily="2" charset="-127"/>
              </a:rPr>
              <a:t>가로 길이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8027106-5BCC-023A-FB29-A5C97D75A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1" y="6807561"/>
            <a:ext cx="64484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9186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1390</Words>
  <Application>Microsoft Office PowerPoint</Application>
  <PresentationFormat>사용자 지정</PresentationFormat>
  <Paragraphs>215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Gothic A1 Black</vt:lpstr>
      <vt:lpstr>Arial</vt:lpstr>
      <vt:lpstr>Spoqa Han Sans Neo Medium</vt:lpstr>
      <vt:lpstr>Symbol</vt:lpstr>
      <vt:lpstr>휴먼둥근헤드라인</vt:lpstr>
      <vt:lpstr>Pretendard ExtraBold</vt:lpstr>
      <vt:lpstr>Pretendard Medium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TH5560</cp:lastModifiedBy>
  <cp:revision>32</cp:revision>
  <dcterms:modified xsi:type="dcterms:W3CDTF">2022-12-05T07:27:52Z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